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bu1-PC" initials="m" lastIdx="3" clrIdx="0">
    <p:extLst>
      <p:ext uri="{19B8F6BF-5375-455C-9EA6-DF929625EA0E}">
        <p15:presenceInfo xmlns:p15="http://schemas.microsoft.com/office/powerpoint/2012/main" userId="mibu1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42" autoAdjust="0"/>
  </p:normalViewPr>
  <p:slideViewPr>
    <p:cSldViewPr snapToGrid="0">
      <p:cViewPr varScale="1">
        <p:scale>
          <a:sx n="38" d="100"/>
          <a:sy n="38" d="100"/>
        </p:scale>
        <p:origin x="261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8BECE98A-2EA6-4F9F-8550-3E89CCF13A64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14"/>
            <a:ext cx="5388610" cy="388510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264E8A2D-7806-45E4-8491-D5F432B5C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C35F9-2302-2B4A-403A-BA212AD2C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3C72370-E149-7B09-2263-DB61D0C8AC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AFB6D24-4CF9-B95E-EA06-4B94F592B7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DFB12A-7B73-2130-BD03-F1B0AFF8C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4E8A2D-7806-45E4-8491-D5F432B5C9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4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96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67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5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55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00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02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57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52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81F2-5893-447A-9500-DF3F74FED6DF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9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4335E-308B-697A-A07D-9EEF26C5E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DCC5C6-7580-2F5F-F6D8-42B7A1BB8CA0}"/>
              </a:ext>
            </a:extLst>
          </p:cNvPr>
          <p:cNvSpPr txBox="1"/>
          <p:nvPr/>
        </p:nvSpPr>
        <p:spPr>
          <a:xfrm>
            <a:off x="1625781" y="757096"/>
            <a:ext cx="4136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公益社団法人  京都市児童館学童連盟  京都市壬生児童館</a:t>
            </a:r>
            <a:endParaRPr lang="en-US" altLang="zh-TW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〒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604-8433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京都市中京区西ノ京北小路町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番地</a:t>
            </a:r>
            <a:endParaRPr lang="en-US" altLang="ja-JP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TEL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＆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FAX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（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075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）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822-4789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　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E</a:t>
            </a:r>
            <a:r>
              <a:rPr lang="ja-JP" altLang="fr-FR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－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mail     mibu@kyo-yancha.ne.jp</a:t>
            </a:r>
            <a:endParaRPr lang="en-US" altLang="ja-JP" sz="900" b="1" i="0" u="none" strike="noStrike" dirty="0">
              <a:solidFill>
                <a:srgbClr val="000000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E70DDB-B593-C27B-7099-6C0B9ED6A4F4}"/>
              </a:ext>
            </a:extLst>
          </p:cNvPr>
          <p:cNvSpPr txBox="1"/>
          <p:nvPr/>
        </p:nvSpPr>
        <p:spPr>
          <a:xfrm>
            <a:off x="572278" y="124330"/>
            <a:ext cx="50882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scadia Code" panose="020B0609020000020004" pitchFamily="49" charset="0"/>
              </a:rPr>
              <a:t>みぶじどうかんだより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45B42A3-A51D-A0F9-6B47-E67B77B88612}"/>
              </a:ext>
            </a:extLst>
          </p:cNvPr>
          <p:cNvGraphicFramePr>
            <a:graphicFrameLocks noGrp="1"/>
          </p:cNvGraphicFramePr>
          <p:nvPr/>
        </p:nvGraphicFramePr>
        <p:xfrm>
          <a:off x="3873500" y="1822450"/>
          <a:ext cx="208280" cy="2971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267146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72787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2885616-4A3E-5EC4-388B-4BE658CD97E7}"/>
              </a:ext>
            </a:extLst>
          </p:cNvPr>
          <p:cNvSpPr txBox="1"/>
          <p:nvPr/>
        </p:nvSpPr>
        <p:spPr>
          <a:xfrm>
            <a:off x="604567" y="726737"/>
            <a:ext cx="991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   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月号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598B714-C7F3-3788-D4D4-92490A9EC349}"/>
              </a:ext>
            </a:extLst>
          </p:cNvPr>
          <p:cNvSpPr txBox="1"/>
          <p:nvPr/>
        </p:nvSpPr>
        <p:spPr>
          <a:xfrm>
            <a:off x="8281649" y="5458473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避難訓練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火災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DFD9750-3618-9507-6583-4CB1BAE8D921}"/>
              </a:ext>
            </a:extLst>
          </p:cNvPr>
          <p:cNvSpPr txBox="1"/>
          <p:nvPr/>
        </p:nvSpPr>
        <p:spPr>
          <a:xfrm>
            <a:off x="7648102" y="5447922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将棋クラブ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11:15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66" name="矢印: 右 65">
            <a:extLst>
              <a:ext uri="{FF2B5EF4-FFF2-40B4-BE49-F238E27FC236}">
                <a16:creationId xmlns:a16="http://schemas.microsoft.com/office/drawing/2014/main" id="{E3ED4D2D-C474-BCE1-C0ED-FBD6B3719BA7}"/>
              </a:ext>
            </a:extLst>
          </p:cNvPr>
          <p:cNvSpPr/>
          <p:nvPr/>
        </p:nvSpPr>
        <p:spPr>
          <a:xfrm>
            <a:off x="-4325084" y="6313651"/>
            <a:ext cx="2964989" cy="110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510C200-788C-9761-F736-F505DD863FB4}"/>
              </a:ext>
            </a:extLst>
          </p:cNvPr>
          <p:cNvSpPr txBox="1"/>
          <p:nvPr/>
        </p:nvSpPr>
        <p:spPr>
          <a:xfrm>
            <a:off x="7207813" y="6430280"/>
            <a:ext cx="10473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畑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クラブ</a:t>
            </a:r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4:00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4EC474-BA79-F9E7-84FB-C906A89618CF}"/>
              </a:ext>
            </a:extLst>
          </p:cNvPr>
          <p:cNvSpPr txBox="1"/>
          <p:nvPr/>
        </p:nvSpPr>
        <p:spPr>
          <a:xfrm>
            <a:off x="-510022" y="6760051"/>
            <a:ext cx="6154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36" name="テキスト ボックス 62">
            <a:extLst>
              <a:ext uri="{FF2B5EF4-FFF2-40B4-BE49-F238E27FC236}">
                <a16:creationId xmlns:a16="http://schemas.microsoft.com/office/drawing/2014/main" id="{3625515B-38AF-11C6-38CD-C040081C5A67}"/>
              </a:ext>
            </a:extLst>
          </p:cNvPr>
          <p:cNvSpPr txBox="1"/>
          <p:nvPr/>
        </p:nvSpPr>
        <p:spPr>
          <a:xfrm>
            <a:off x="7886881" y="4508679"/>
            <a:ext cx="85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トランポリン教室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A/10:15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B/11:05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9" name="フレーム 28">
            <a:extLst>
              <a:ext uri="{FF2B5EF4-FFF2-40B4-BE49-F238E27FC236}">
                <a16:creationId xmlns:a16="http://schemas.microsoft.com/office/drawing/2014/main" id="{4B4CA4F7-CE05-27A0-3944-7E214DB71205}"/>
              </a:ext>
            </a:extLst>
          </p:cNvPr>
          <p:cNvSpPr/>
          <p:nvPr/>
        </p:nvSpPr>
        <p:spPr>
          <a:xfrm>
            <a:off x="0" y="9583587"/>
            <a:ext cx="6858000" cy="2317928"/>
          </a:xfrm>
          <a:prstGeom prst="frame">
            <a:avLst>
              <a:gd name="adj1" fmla="val 2476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383351-54B7-2371-C620-89847B69C141}"/>
              </a:ext>
            </a:extLst>
          </p:cNvPr>
          <p:cNvSpPr txBox="1"/>
          <p:nvPr/>
        </p:nvSpPr>
        <p:spPr>
          <a:xfrm>
            <a:off x="-6906648" y="8022508"/>
            <a:ext cx="6291256" cy="362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 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●冬休みの期間中は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時から開館しております。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ただし、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12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29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～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金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までは閉館となります。</a:t>
            </a:r>
            <a:endParaRPr kumimoji="1" lang="en-US" altLang="ja-JP" sz="105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登館の際は、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分までに登館してください</a:t>
            </a:r>
            <a:r>
              <a:rPr kumimoji="1" lang="ja-JP" altLang="en-US" sz="120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。</a:t>
            </a:r>
            <a:endParaRPr kumimoji="1" lang="en-US" altLang="ja-JP" sz="120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時～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分までは、学校の宿題やお家でされているドリル、読書をする時間となります。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火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まではお弁当・水筒の用意をお願いします。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●「一般来館」で利用される際は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時までとなります。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昼食は一度帰宅して食べ、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時から来館できます。水筒を必ずお持ちください。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おやつは館で食べず「お持ち帰り」となります。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土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は、</a:t>
            </a:r>
            <a:r>
              <a:rPr lang="ja-JP" altLang="en-US" sz="1050" b="0" i="0" dirty="0">
                <a:effectLst/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「京の匠の技を知る！伝統工芸体験」 ～京焼・清水焼の絵付け体験会～</a:t>
            </a:r>
            <a:endParaRPr lang="en-US" altLang="ja-JP" sz="1050" b="0" i="0" dirty="0">
              <a:effectLst/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Noto Sans JP"/>
                <a:ea typeface="ゆず ポップ A [M] Bold" panose="02000609000000000000" pitchFamily="1" charset="-128"/>
              </a:rPr>
              <a:t>　　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があります。内容は</a:t>
            </a:r>
            <a:r>
              <a:rPr kumimoji="1" lang="ja-JP" altLang="en-US" sz="1050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湯のみ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に絵付けをします。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当選された方は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分に児童館にお越しください。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ご不明な点等ありましたら、児童館までご連絡ください。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●新年度の学童の申請は、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6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からとなります。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Web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上の申請をお願いしています。詳細については、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さくら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days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でメールを既に送らせて頂いていますので必ずご確認ください。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F8FD9B-F2FF-ABAF-D3DC-BA7C7D5C6FF9}"/>
              </a:ext>
            </a:extLst>
          </p:cNvPr>
          <p:cNvSpPr txBox="1"/>
          <p:nvPr/>
        </p:nvSpPr>
        <p:spPr>
          <a:xfrm>
            <a:off x="7327425" y="5824630"/>
            <a:ext cx="111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（～</a:t>
            </a:r>
            <a:r>
              <a: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1/3</a:t>
            </a:r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</a:t>
            </a:r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C7E52B-F0C8-1FC6-A445-3A4718AE934C}"/>
              </a:ext>
            </a:extLst>
          </p:cNvPr>
          <p:cNvSpPr txBox="1"/>
          <p:nvPr/>
        </p:nvSpPr>
        <p:spPr>
          <a:xfrm>
            <a:off x="7207813" y="2729395"/>
            <a:ext cx="111891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閉館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D930B3-8AE1-23C5-4E0E-BB0AD9E3D1FB}"/>
              </a:ext>
            </a:extLst>
          </p:cNvPr>
          <p:cNvSpPr txBox="1"/>
          <p:nvPr/>
        </p:nvSpPr>
        <p:spPr>
          <a:xfrm>
            <a:off x="7283476" y="7104214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体育館であそぼう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4EDD16F-E0CF-BD78-2657-8AE4855FFC3B}"/>
              </a:ext>
            </a:extLst>
          </p:cNvPr>
          <p:cNvSpPr txBox="1"/>
          <p:nvPr/>
        </p:nvSpPr>
        <p:spPr>
          <a:xfrm>
            <a:off x="7944687" y="2521983"/>
            <a:ext cx="100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伝統工芸体験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（当選者のみ）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1C567B5-4997-132D-9D64-58F16659FBC2}"/>
              </a:ext>
            </a:extLst>
          </p:cNvPr>
          <p:cNvSpPr txBox="1"/>
          <p:nvPr/>
        </p:nvSpPr>
        <p:spPr>
          <a:xfrm>
            <a:off x="7970172" y="3802281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マンカラ大会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B30116-294C-66D1-BE8C-B76CD433F0E4}"/>
              </a:ext>
            </a:extLst>
          </p:cNvPr>
          <p:cNvSpPr txBox="1"/>
          <p:nvPr/>
        </p:nvSpPr>
        <p:spPr>
          <a:xfrm>
            <a:off x="7055518" y="1697265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詩吟教室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10:30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495139D-3878-2D6D-738B-36C0A82F6BBD}"/>
              </a:ext>
            </a:extLst>
          </p:cNvPr>
          <p:cNvSpPr/>
          <p:nvPr/>
        </p:nvSpPr>
        <p:spPr>
          <a:xfrm>
            <a:off x="-2825441" y="6907334"/>
            <a:ext cx="1325141" cy="9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BA879A-1735-F83C-C456-34C3E1D79B60}"/>
              </a:ext>
            </a:extLst>
          </p:cNvPr>
          <p:cNvSpPr txBox="1"/>
          <p:nvPr/>
        </p:nvSpPr>
        <p:spPr>
          <a:xfrm>
            <a:off x="7222652" y="2347666"/>
            <a:ext cx="927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けん玉週間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3A279F-0B2F-47C9-85DC-2433084F6299}"/>
              </a:ext>
            </a:extLst>
          </p:cNvPr>
          <p:cNvSpPr txBox="1"/>
          <p:nvPr/>
        </p:nvSpPr>
        <p:spPr>
          <a:xfrm>
            <a:off x="8020887" y="6326098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太鼓教室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3:45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E7CE1B-D9DE-56AA-54DF-6E82D2951EA2}"/>
              </a:ext>
            </a:extLst>
          </p:cNvPr>
          <p:cNvSpPr txBox="1"/>
          <p:nvPr/>
        </p:nvSpPr>
        <p:spPr>
          <a:xfrm>
            <a:off x="-2523529" y="7316694"/>
            <a:ext cx="204645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マンカラ大会は学童クラブとして出席の人のみでエントリーとなります。</a:t>
            </a:r>
            <a:endParaRPr kumimoji="1" lang="en-US" altLang="ja-JP" sz="10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「一般来館」としては参加できません。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C52620D-1EC0-807F-B9E8-66FF461A6371}"/>
              </a:ext>
            </a:extLst>
          </p:cNvPr>
          <p:cNvSpPr/>
          <p:nvPr/>
        </p:nvSpPr>
        <p:spPr>
          <a:xfrm>
            <a:off x="50360" y="160844"/>
            <a:ext cx="6764406" cy="1202166"/>
          </a:xfrm>
          <a:prstGeom prst="rect">
            <a:avLst/>
          </a:pr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429741"/>
                      <a:gd name="connsiteY0" fmla="*/ 0 h 1202166"/>
                      <a:gd name="connsiteX1" fmla="*/ 520224 w 6429741"/>
                      <a:gd name="connsiteY1" fmla="*/ 0 h 1202166"/>
                      <a:gd name="connsiteX2" fmla="*/ 911854 w 6429741"/>
                      <a:gd name="connsiteY2" fmla="*/ 0 h 1202166"/>
                      <a:gd name="connsiteX3" fmla="*/ 1624971 w 6429741"/>
                      <a:gd name="connsiteY3" fmla="*/ 0 h 1202166"/>
                      <a:gd name="connsiteX4" fmla="*/ 2145195 w 6429741"/>
                      <a:gd name="connsiteY4" fmla="*/ 0 h 1202166"/>
                      <a:gd name="connsiteX5" fmla="*/ 2665420 w 6429741"/>
                      <a:gd name="connsiteY5" fmla="*/ 0 h 1202166"/>
                      <a:gd name="connsiteX6" fmla="*/ 3378537 w 6429741"/>
                      <a:gd name="connsiteY6" fmla="*/ 0 h 1202166"/>
                      <a:gd name="connsiteX7" fmla="*/ 3834464 w 6429741"/>
                      <a:gd name="connsiteY7" fmla="*/ 0 h 1202166"/>
                      <a:gd name="connsiteX8" fmla="*/ 4547580 w 6429741"/>
                      <a:gd name="connsiteY8" fmla="*/ 0 h 1202166"/>
                      <a:gd name="connsiteX9" fmla="*/ 5260697 w 6429741"/>
                      <a:gd name="connsiteY9" fmla="*/ 0 h 1202166"/>
                      <a:gd name="connsiteX10" fmla="*/ 5845219 w 6429741"/>
                      <a:gd name="connsiteY10" fmla="*/ 0 h 1202166"/>
                      <a:gd name="connsiteX11" fmla="*/ 6429741 w 6429741"/>
                      <a:gd name="connsiteY11" fmla="*/ 0 h 1202166"/>
                      <a:gd name="connsiteX12" fmla="*/ 6429741 w 6429741"/>
                      <a:gd name="connsiteY12" fmla="*/ 388700 h 1202166"/>
                      <a:gd name="connsiteX13" fmla="*/ 6429741 w 6429741"/>
                      <a:gd name="connsiteY13" fmla="*/ 753357 h 1202166"/>
                      <a:gd name="connsiteX14" fmla="*/ 6429741 w 6429741"/>
                      <a:gd name="connsiteY14" fmla="*/ 1202166 h 1202166"/>
                      <a:gd name="connsiteX15" fmla="*/ 5845219 w 6429741"/>
                      <a:gd name="connsiteY15" fmla="*/ 1202166 h 1202166"/>
                      <a:gd name="connsiteX16" fmla="*/ 5260697 w 6429741"/>
                      <a:gd name="connsiteY16" fmla="*/ 1202166 h 1202166"/>
                      <a:gd name="connsiteX17" fmla="*/ 4547580 w 6429741"/>
                      <a:gd name="connsiteY17" fmla="*/ 1202166 h 1202166"/>
                      <a:gd name="connsiteX18" fmla="*/ 3963059 w 6429741"/>
                      <a:gd name="connsiteY18" fmla="*/ 1202166 h 1202166"/>
                      <a:gd name="connsiteX19" fmla="*/ 3571429 w 6429741"/>
                      <a:gd name="connsiteY19" fmla="*/ 1202166 h 1202166"/>
                      <a:gd name="connsiteX20" fmla="*/ 3115502 w 6429741"/>
                      <a:gd name="connsiteY20" fmla="*/ 1202166 h 1202166"/>
                      <a:gd name="connsiteX21" fmla="*/ 2402385 w 6429741"/>
                      <a:gd name="connsiteY21" fmla="*/ 1202166 h 1202166"/>
                      <a:gd name="connsiteX22" fmla="*/ 1817863 w 6429741"/>
                      <a:gd name="connsiteY22" fmla="*/ 1202166 h 1202166"/>
                      <a:gd name="connsiteX23" fmla="*/ 1361936 w 6429741"/>
                      <a:gd name="connsiteY23" fmla="*/ 1202166 h 1202166"/>
                      <a:gd name="connsiteX24" fmla="*/ 777414 w 6429741"/>
                      <a:gd name="connsiteY24" fmla="*/ 1202166 h 1202166"/>
                      <a:gd name="connsiteX25" fmla="*/ 0 w 6429741"/>
                      <a:gd name="connsiteY25" fmla="*/ 1202166 h 1202166"/>
                      <a:gd name="connsiteX26" fmla="*/ 0 w 6429741"/>
                      <a:gd name="connsiteY26" fmla="*/ 837509 h 1202166"/>
                      <a:gd name="connsiteX27" fmla="*/ 0 w 6429741"/>
                      <a:gd name="connsiteY27" fmla="*/ 424765 h 1202166"/>
                      <a:gd name="connsiteX28" fmla="*/ 0 w 6429741"/>
                      <a:gd name="connsiteY28" fmla="*/ 0 h 12021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6429741" h="1202166" extrusionOk="0">
                        <a:moveTo>
                          <a:pt x="0" y="0"/>
                        </a:moveTo>
                        <a:cubicBezTo>
                          <a:pt x="243499" y="-23600"/>
                          <a:pt x="334958" y="59620"/>
                          <a:pt x="520224" y="0"/>
                        </a:cubicBezTo>
                        <a:cubicBezTo>
                          <a:pt x="705490" y="-59620"/>
                          <a:pt x="799512" y="45127"/>
                          <a:pt x="911854" y="0"/>
                        </a:cubicBezTo>
                        <a:cubicBezTo>
                          <a:pt x="1024196" y="-45127"/>
                          <a:pt x="1271017" y="67106"/>
                          <a:pt x="1624971" y="0"/>
                        </a:cubicBezTo>
                        <a:cubicBezTo>
                          <a:pt x="1978925" y="-67106"/>
                          <a:pt x="1896712" y="14817"/>
                          <a:pt x="2145195" y="0"/>
                        </a:cubicBezTo>
                        <a:cubicBezTo>
                          <a:pt x="2393678" y="-14817"/>
                          <a:pt x="2470564" y="3562"/>
                          <a:pt x="2665420" y="0"/>
                        </a:cubicBezTo>
                        <a:cubicBezTo>
                          <a:pt x="2860277" y="-3562"/>
                          <a:pt x="3200919" y="67283"/>
                          <a:pt x="3378537" y="0"/>
                        </a:cubicBezTo>
                        <a:cubicBezTo>
                          <a:pt x="3556155" y="-67283"/>
                          <a:pt x="3612499" y="45758"/>
                          <a:pt x="3834464" y="0"/>
                        </a:cubicBezTo>
                        <a:cubicBezTo>
                          <a:pt x="4056429" y="-45758"/>
                          <a:pt x="4345113" y="53576"/>
                          <a:pt x="4547580" y="0"/>
                        </a:cubicBezTo>
                        <a:cubicBezTo>
                          <a:pt x="4750047" y="-53576"/>
                          <a:pt x="4956605" y="10374"/>
                          <a:pt x="5260697" y="0"/>
                        </a:cubicBezTo>
                        <a:cubicBezTo>
                          <a:pt x="5564789" y="-10374"/>
                          <a:pt x="5659724" y="67853"/>
                          <a:pt x="5845219" y="0"/>
                        </a:cubicBezTo>
                        <a:cubicBezTo>
                          <a:pt x="6030714" y="-67853"/>
                          <a:pt x="6217873" y="16864"/>
                          <a:pt x="6429741" y="0"/>
                        </a:cubicBezTo>
                        <a:cubicBezTo>
                          <a:pt x="6441527" y="165900"/>
                          <a:pt x="6420715" y="299414"/>
                          <a:pt x="6429741" y="388700"/>
                        </a:cubicBezTo>
                        <a:cubicBezTo>
                          <a:pt x="6438767" y="477986"/>
                          <a:pt x="6398435" y="614812"/>
                          <a:pt x="6429741" y="753357"/>
                        </a:cubicBezTo>
                        <a:cubicBezTo>
                          <a:pt x="6461047" y="891902"/>
                          <a:pt x="6419119" y="1034684"/>
                          <a:pt x="6429741" y="1202166"/>
                        </a:cubicBezTo>
                        <a:cubicBezTo>
                          <a:pt x="6260941" y="1206296"/>
                          <a:pt x="6108129" y="1191643"/>
                          <a:pt x="5845219" y="1202166"/>
                        </a:cubicBezTo>
                        <a:cubicBezTo>
                          <a:pt x="5582309" y="1212689"/>
                          <a:pt x="5508171" y="1168162"/>
                          <a:pt x="5260697" y="1202166"/>
                        </a:cubicBezTo>
                        <a:cubicBezTo>
                          <a:pt x="5013223" y="1236170"/>
                          <a:pt x="4855389" y="1193296"/>
                          <a:pt x="4547580" y="1202166"/>
                        </a:cubicBezTo>
                        <a:cubicBezTo>
                          <a:pt x="4239771" y="1211036"/>
                          <a:pt x="4140875" y="1184777"/>
                          <a:pt x="3963059" y="1202166"/>
                        </a:cubicBezTo>
                        <a:cubicBezTo>
                          <a:pt x="3785243" y="1219555"/>
                          <a:pt x="3735308" y="1165609"/>
                          <a:pt x="3571429" y="1202166"/>
                        </a:cubicBezTo>
                        <a:cubicBezTo>
                          <a:pt x="3407550" y="1238723"/>
                          <a:pt x="3306465" y="1199379"/>
                          <a:pt x="3115502" y="1202166"/>
                        </a:cubicBezTo>
                        <a:cubicBezTo>
                          <a:pt x="2924539" y="1204953"/>
                          <a:pt x="2740696" y="1149003"/>
                          <a:pt x="2402385" y="1202166"/>
                        </a:cubicBezTo>
                        <a:cubicBezTo>
                          <a:pt x="2064074" y="1255329"/>
                          <a:pt x="2036509" y="1166901"/>
                          <a:pt x="1817863" y="1202166"/>
                        </a:cubicBezTo>
                        <a:cubicBezTo>
                          <a:pt x="1599217" y="1237431"/>
                          <a:pt x="1578908" y="1198651"/>
                          <a:pt x="1361936" y="1202166"/>
                        </a:cubicBezTo>
                        <a:cubicBezTo>
                          <a:pt x="1144964" y="1205681"/>
                          <a:pt x="1045045" y="1140637"/>
                          <a:pt x="777414" y="1202166"/>
                        </a:cubicBezTo>
                        <a:cubicBezTo>
                          <a:pt x="509783" y="1263695"/>
                          <a:pt x="272611" y="1190612"/>
                          <a:pt x="0" y="1202166"/>
                        </a:cubicBezTo>
                        <a:cubicBezTo>
                          <a:pt x="-33887" y="1123573"/>
                          <a:pt x="16116" y="919864"/>
                          <a:pt x="0" y="837509"/>
                        </a:cubicBezTo>
                        <a:cubicBezTo>
                          <a:pt x="-16116" y="755154"/>
                          <a:pt x="4992" y="529569"/>
                          <a:pt x="0" y="424765"/>
                        </a:cubicBezTo>
                        <a:cubicBezTo>
                          <a:pt x="-4992" y="319961"/>
                          <a:pt x="49896" y="1222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6F48C07-95AF-C411-6E85-679000321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344" y="290485"/>
            <a:ext cx="765471" cy="76086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34E97A-83F1-DB6C-F326-F29273964B0E}"/>
              </a:ext>
            </a:extLst>
          </p:cNvPr>
          <p:cNvSpPr/>
          <p:nvPr/>
        </p:nvSpPr>
        <p:spPr>
          <a:xfrm>
            <a:off x="5812549" y="987928"/>
            <a:ext cx="36099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07にくまるフォント" panose="02000900000000000000"/>
              </a:rPr>
              <a:t>HP</a:t>
            </a:r>
            <a:endParaRPr lang="ja-JP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07にくまるフォント" panose="0200090000000000000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461B3D-8ABA-17AC-6C62-274AE7B3EA4A}"/>
              </a:ext>
            </a:extLst>
          </p:cNvPr>
          <p:cNvSpPr txBox="1"/>
          <p:nvPr/>
        </p:nvSpPr>
        <p:spPr>
          <a:xfrm>
            <a:off x="332603" y="9558431"/>
            <a:ext cx="6563124" cy="2362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♢利用対象：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歳未満の子どもとその保護者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♢開館日：月～土曜日（休館日：日曜・祝日・年末年始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／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～１／３）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♢開館時間：午前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時～午後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分（午後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時以降は中高生の利用時間になります）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♢利用料：無料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実費が必要なものもあります。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♢ランチタイムは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です。お気軽にご利用ください。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登録制の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乳幼児クラブや学童クラブ・教室・クラブ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は費用が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〇学童クラブ（登録制）</a:t>
            </a: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・就労等で昼間留守家庭の児童（小学１～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年生）の生活や遊びの場です。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詳細は壬生児童館までお問合せください。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E467417B-FBD4-0804-C54D-7312E6324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29636"/>
              </p:ext>
            </p:extLst>
          </p:nvPr>
        </p:nvGraphicFramePr>
        <p:xfrm>
          <a:off x="16530" y="1452713"/>
          <a:ext cx="6819926" cy="6090461"/>
        </p:xfrm>
        <a:graphic>
          <a:graphicData uri="http://schemas.openxmlformats.org/drawingml/2006/table">
            <a:tbl>
              <a:tblPr/>
              <a:tblGrid>
                <a:gridCol w="683163">
                  <a:extLst>
                    <a:ext uri="{9D8B030D-6E8A-4147-A177-3AD203B41FA5}">
                      <a16:colId xmlns:a16="http://schemas.microsoft.com/office/drawing/2014/main" val="1539642709"/>
                    </a:ext>
                  </a:extLst>
                </a:gridCol>
                <a:gridCol w="1009892">
                  <a:extLst>
                    <a:ext uri="{9D8B030D-6E8A-4147-A177-3AD203B41FA5}">
                      <a16:colId xmlns:a16="http://schemas.microsoft.com/office/drawing/2014/main" val="228295861"/>
                    </a:ext>
                  </a:extLst>
                </a:gridCol>
                <a:gridCol w="1009892">
                  <a:extLst>
                    <a:ext uri="{9D8B030D-6E8A-4147-A177-3AD203B41FA5}">
                      <a16:colId xmlns:a16="http://schemas.microsoft.com/office/drawing/2014/main" val="1671111613"/>
                    </a:ext>
                  </a:extLst>
                </a:gridCol>
                <a:gridCol w="1009892">
                  <a:extLst>
                    <a:ext uri="{9D8B030D-6E8A-4147-A177-3AD203B41FA5}">
                      <a16:colId xmlns:a16="http://schemas.microsoft.com/office/drawing/2014/main" val="1884115421"/>
                    </a:ext>
                  </a:extLst>
                </a:gridCol>
                <a:gridCol w="1009892">
                  <a:extLst>
                    <a:ext uri="{9D8B030D-6E8A-4147-A177-3AD203B41FA5}">
                      <a16:colId xmlns:a16="http://schemas.microsoft.com/office/drawing/2014/main" val="1741121903"/>
                    </a:ext>
                  </a:extLst>
                </a:gridCol>
                <a:gridCol w="1009892">
                  <a:extLst>
                    <a:ext uri="{9D8B030D-6E8A-4147-A177-3AD203B41FA5}">
                      <a16:colId xmlns:a16="http://schemas.microsoft.com/office/drawing/2014/main" val="670025085"/>
                    </a:ext>
                  </a:extLst>
                </a:gridCol>
                <a:gridCol w="1087303">
                  <a:extLst>
                    <a:ext uri="{9D8B030D-6E8A-4147-A177-3AD203B41FA5}">
                      <a16:colId xmlns:a16="http://schemas.microsoft.com/office/drawing/2014/main" val="113115090"/>
                    </a:ext>
                  </a:extLst>
                </a:gridCol>
              </a:tblGrid>
              <a:tr h="5680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212368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804668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午後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052174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928083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32700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18612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695899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822474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062129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104395"/>
                  </a:ext>
                </a:extLst>
              </a:tr>
              <a:tr h="552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442788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E9A90A1-7B79-4D3E-84FF-8A70595F3892}"/>
              </a:ext>
            </a:extLst>
          </p:cNvPr>
          <p:cNvSpPr txBox="1"/>
          <p:nvPr/>
        </p:nvSpPr>
        <p:spPr>
          <a:xfrm>
            <a:off x="3393466" y="8729763"/>
            <a:ext cx="3413143" cy="826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廃油回収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日（土）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児童館前に回収ポリタンクを置いています。</a:t>
            </a:r>
            <a:endParaRPr lang="en-US" altLang="ja-JP" sz="12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002D42-DC09-AD53-52F8-BBCBB488682B}"/>
              </a:ext>
            </a:extLst>
          </p:cNvPr>
          <p:cNvSpPr txBox="1"/>
          <p:nvPr/>
        </p:nvSpPr>
        <p:spPr>
          <a:xfrm>
            <a:off x="21775" y="7593220"/>
            <a:ext cx="3318617" cy="1332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きっずぱぁく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日時：</a:t>
            </a:r>
            <a:r>
              <a:rPr lang="en-US" altLang="ja-JP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　無料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場所：朱四集会所２階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朱四小学校南東角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朱四学区の民生児童委員・社協さんが運営されています。乳幼児親子さんならどなたでもご利用できます。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67F21F2-B5CF-3FF6-EF53-E43A081B2970}"/>
              </a:ext>
            </a:extLst>
          </p:cNvPr>
          <p:cNvSpPr txBox="1"/>
          <p:nvPr/>
        </p:nvSpPr>
        <p:spPr>
          <a:xfrm>
            <a:off x="36359" y="8980873"/>
            <a:ext cx="3318617" cy="538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歌声サークル　「たう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ファミリー♪」</a:t>
            </a:r>
            <a:endParaRPr kumimoji="0" lang="en-US" altLang="ja-JP" sz="11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16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D80A560-F2BA-958F-D58C-58B3670E576A}"/>
              </a:ext>
            </a:extLst>
          </p:cNvPr>
          <p:cNvSpPr txBox="1"/>
          <p:nvPr/>
        </p:nvSpPr>
        <p:spPr>
          <a:xfrm>
            <a:off x="3393467" y="7593894"/>
            <a:ext cx="3413143" cy="1080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★おしらせ★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５月３日（土）～５月６日（火）までのゴールデンウィーク期間中は児童館は閉館します。</a:t>
            </a:r>
            <a:endParaRPr lang="en-US" altLang="ja-JP" sz="12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5DDEBD0-3053-5C2C-D01D-7AB5409C68C9}"/>
              </a:ext>
            </a:extLst>
          </p:cNvPr>
          <p:cNvSpPr txBox="1"/>
          <p:nvPr/>
        </p:nvSpPr>
        <p:spPr>
          <a:xfrm>
            <a:off x="1659308" y="6775325"/>
            <a:ext cx="11189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昭和の日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閉館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401F0BF-9A84-C00E-CDFF-1CAFDA2655F4}"/>
              </a:ext>
            </a:extLst>
          </p:cNvPr>
          <p:cNvSpPr txBox="1"/>
          <p:nvPr/>
        </p:nvSpPr>
        <p:spPr>
          <a:xfrm>
            <a:off x="3761653" y="4812258"/>
            <a:ext cx="92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太鼓教室 　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体験会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6FC560C-D54D-438B-E6A4-33D071156646}"/>
              </a:ext>
            </a:extLst>
          </p:cNvPr>
          <p:cNvSpPr txBox="1"/>
          <p:nvPr/>
        </p:nvSpPr>
        <p:spPr>
          <a:xfrm>
            <a:off x="5840454" y="2704908"/>
            <a:ext cx="8892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野球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教室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　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175703-D328-2EF9-8E8C-EECEFDCF04F6}"/>
              </a:ext>
            </a:extLst>
          </p:cNvPr>
          <p:cNvSpPr txBox="1"/>
          <p:nvPr/>
        </p:nvSpPr>
        <p:spPr>
          <a:xfrm>
            <a:off x="5848726" y="3315362"/>
            <a:ext cx="8892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廃油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回収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　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7C48B02-5E6E-8D02-1EEB-3E82B071C6C7}"/>
              </a:ext>
            </a:extLst>
          </p:cNvPr>
          <p:cNvSpPr txBox="1"/>
          <p:nvPr/>
        </p:nvSpPr>
        <p:spPr>
          <a:xfrm>
            <a:off x="4756993" y="3971364"/>
            <a:ext cx="218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けん玉週間　　　（～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日まで）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CAABC8E2-0F9E-6EF9-93CE-E9208C39298C}"/>
              </a:ext>
            </a:extLst>
          </p:cNvPr>
          <p:cNvCxnSpPr>
            <a:cxnSpLocks/>
          </p:cNvCxnSpPr>
          <p:nvPr/>
        </p:nvCxnSpPr>
        <p:spPr>
          <a:xfrm>
            <a:off x="5572679" y="4108137"/>
            <a:ext cx="361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36C1A53-D35B-9A0B-471B-80E8D46EE272}"/>
              </a:ext>
            </a:extLst>
          </p:cNvPr>
          <p:cNvSpPr txBox="1"/>
          <p:nvPr/>
        </p:nvSpPr>
        <p:spPr>
          <a:xfrm>
            <a:off x="4783503" y="4808754"/>
            <a:ext cx="92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詩吟教室 　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体験会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C6A8003-0242-3F5F-E9EF-AD07F5E02645}"/>
              </a:ext>
            </a:extLst>
          </p:cNvPr>
          <p:cNvSpPr txBox="1"/>
          <p:nvPr/>
        </p:nvSpPr>
        <p:spPr>
          <a:xfrm>
            <a:off x="3694526" y="4408414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040204A-C7F6-2EDB-91EB-B438ECBA69FB}"/>
              </a:ext>
            </a:extLst>
          </p:cNvPr>
          <p:cNvSpPr txBox="1"/>
          <p:nvPr/>
        </p:nvSpPr>
        <p:spPr>
          <a:xfrm>
            <a:off x="642573" y="4908480"/>
            <a:ext cx="126242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トランポリンの日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年生以上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157E93F-FAD3-C77C-2754-F0CBE4371050}"/>
              </a:ext>
            </a:extLst>
          </p:cNvPr>
          <p:cNvSpPr txBox="1"/>
          <p:nvPr/>
        </p:nvSpPr>
        <p:spPr>
          <a:xfrm>
            <a:off x="1651223" y="4917536"/>
            <a:ext cx="112991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トランポリンの日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１年生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7D89BA9-8B4C-A01B-4ADF-7E203869D33F}"/>
              </a:ext>
            </a:extLst>
          </p:cNvPr>
          <p:cNvSpPr txBox="1"/>
          <p:nvPr/>
        </p:nvSpPr>
        <p:spPr>
          <a:xfrm>
            <a:off x="573291" y="3823311"/>
            <a:ext cx="12624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みんな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あそび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の日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　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2A29215-85BE-519A-8C23-D43F54603CC0}"/>
              </a:ext>
            </a:extLst>
          </p:cNvPr>
          <p:cNvSpPr txBox="1"/>
          <p:nvPr/>
        </p:nvSpPr>
        <p:spPr>
          <a:xfrm>
            <a:off x="1600342" y="3843905"/>
            <a:ext cx="12624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みんなあそびの日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0BAC13F-6AEE-4B87-22D3-8E456C9147D4}"/>
              </a:ext>
            </a:extLst>
          </p:cNvPr>
          <p:cNvSpPr txBox="1"/>
          <p:nvPr/>
        </p:nvSpPr>
        <p:spPr>
          <a:xfrm>
            <a:off x="1581292" y="2233039"/>
            <a:ext cx="12624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じどうかん紹介①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4A36A77-B1A6-6475-3727-6D7A67B0AB98}"/>
              </a:ext>
            </a:extLst>
          </p:cNvPr>
          <p:cNvSpPr txBox="1"/>
          <p:nvPr/>
        </p:nvSpPr>
        <p:spPr>
          <a:xfrm>
            <a:off x="2576333" y="2233039"/>
            <a:ext cx="12624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じどうかん紹介②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2521E94-8B6B-FB15-9F93-7F83A14D655B}"/>
              </a:ext>
            </a:extLst>
          </p:cNvPr>
          <p:cNvSpPr txBox="1"/>
          <p:nvPr/>
        </p:nvSpPr>
        <p:spPr>
          <a:xfrm>
            <a:off x="1743745" y="5945511"/>
            <a:ext cx="92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畑クラブ 　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体験会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285121-983E-C0F9-C2A8-AC8C6F1CF557}"/>
              </a:ext>
            </a:extLst>
          </p:cNvPr>
          <p:cNvSpPr txBox="1"/>
          <p:nvPr/>
        </p:nvSpPr>
        <p:spPr>
          <a:xfrm>
            <a:off x="1868250" y="5464397"/>
            <a:ext cx="802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なかよし</a:t>
            </a:r>
            <a:endParaRPr kumimoji="1" lang="en-US" altLang="ja-JP" sz="11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86EB75E-AB5F-73B0-D91B-1B4A29C529D4}"/>
              </a:ext>
            </a:extLst>
          </p:cNvPr>
          <p:cNvSpPr txBox="1"/>
          <p:nvPr/>
        </p:nvSpPr>
        <p:spPr>
          <a:xfrm>
            <a:off x="3873500" y="5463544"/>
            <a:ext cx="802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にこにこ</a:t>
            </a:r>
            <a:endParaRPr kumimoji="1" lang="en-US" altLang="ja-JP" sz="11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DE60C3D-21B0-0366-DE45-D2F7AEEA589C}"/>
              </a:ext>
            </a:extLst>
          </p:cNvPr>
          <p:cNvSpPr txBox="1"/>
          <p:nvPr/>
        </p:nvSpPr>
        <p:spPr>
          <a:xfrm>
            <a:off x="4864770" y="5466567"/>
            <a:ext cx="802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おひさま</a:t>
            </a:r>
            <a:endParaRPr kumimoji="1" lang="en-US" altLang="ja-JP" sz="11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354E6BB-9C7A-3FF9-E012-E6D09CD03E80}"/>
              </a:ext>
            </a:extLst>
          </p:cNvPr>
          <p:cNvSpPr txBox="1"/>
          <p:nvPr/>
        </p:nvSpPr>
        <p:spPr>
          <a:xfrm>
            <a:off x="1581292" y="5671388"/>
            <a:ext cx="12665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EBCBDB2-DACF-2227-E1D4-EE02FE1DB787}"/>
              </a:ext>
            </a:extLst>
          </p:cNvPr>
          <p:cNvSpPr txBox="1"/>
          <p:nvPr/>
        </p:nvSpPr>
        <p:spPr>
          <a:xfrm>
            <a:off x="3614165" y="5687108"/>
            <a:ext cx="12665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7A8B8A0-5B39-5015-ACDD-6E6E2AB8D896}"/>
              </a:ext>
            </a:extLst>
          </p:cNvPr>
          <p:cNvSpPr txBox="1"/>
          <p:nvPr/>
        </p:nvSpPr>
        <p:spPr>
          <a:xfrm>
            <a:off x="4620445" y="5690104"/>
            <a:ext cx="12665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3544498-19D9-3AA1-3A6E-1071D666285F}"/>
              </a:ext>
            </a:extLst>
          </p:cNvPr>
          <p:cNvSpPr txBox="1"/>
          <p:nvPr/>
        </p:nvSpPr>
        <p:spPr>
          <a:xfrm>
            <a:off x="2716990" y="4383585"/>
            <a:ext cx="1129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たう♪たう♪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ファミリー♪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A254A9C-1563-4640-8E6C-F9F59A4199C9}"/>
              </a:ext>
            </a:extLst>
          </p:cNvPr>
          <p:cNvSpPr txBox="1"/>
          <p:nvPr/>
        </p:nvSpPr>
        <p:spPr>
          <a:xfrm>
            <a:off x="4689519" y="4426260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462E5F-5B0F-E670-2D70-10F0A255EFDB}"/>
              </a:ext>
            </a:extLst>
          </p:cNvPr>
          <p:cNvSpPr txBox="1"/>
          <p:nvPr/>
        </p:nvSpPr>
        <p:spPr>
          <a:xfrm>
            <a:off x="1615600" y="4399576"/>
            <a:ext cx="1199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トランポリンの日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44180BF-AE74-27B1-4CE7-676CA5EC0817}"/>
              </a:ext>
            </a:extLst>
          </p:cNvPr>
          <p:cNvSpPr txBox="1"/>
          <p:nvPr/>
        </p:nvSpPr>
        <p:spPr>
          <a:xfrm>
            <a:off x="666173" y="5503634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0086FB1-0BAF-E42F-C7EB-7679365C6F54}"/>
              </a:ext>
            </a:extLst>
          </p:cNvPr>
          <p:cNvSpPr txBox="1"/>
          <p:nvPr/>
        </p:nvSpPr>
        <p:spPr>
          <a:xfrm>
            <a:off x="2665790" y="5504267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E1E5F1-0EEC-B689-14AE-CF3EF7E3DD99}"/>
              </a:ext>
            </a:extLst>
          </p:cNvPr>
          <p:cNvSpPr txBox="1"/>
          <p:nvPr/>
        </p:nvSpPr>
        <p:spPr>
          <a:xfrm>
            <a:off x="654790" y="6608603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D6C1E1C-BB6B-6EF2-52D6-C6CD2D1C2CDA}"/>
              </a:ext>
            </a:extLst>
          </p:cNvPr>
          <p:cNvSpPr txBox="1"/>
          <p:nvPr/>
        </p:nvSpPr>
        <p:spPr>
          <a:xfrm>
            <a:off x="2686350" y="6627934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85A8BAC9-60C9-E7A2-ABAF-E4B0CEB45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74" y="11926339"/>
            <a:ext cx="5373757" cy="291368"/>
          </a:xfrm>
          <a:prstGeom prst="rect">
            <a:avLst/>
          </a:prstGeom>
        </p:spPr>
      </p:pic>
      <p:pic>
        <p:nvPicPr>
          <p:cNvPr id="1026" name="Picture 2" descr="かわいいミツバチのイラスト-無料イラストフリー素材">
            <a:extLst>
              <a:ext uri="{FF2B5EF4-FFF2-40B4-BE49-F238E27FC236}">
                <a16:creationId xmlns:a16="http://schemas.microsoft.com/office/drawing/2014/main" id="{5BAF5DF1-C809-C78C-0593-C5A8D6B1A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9" y="542492"/>
            <a:ext cx="480317" cy="4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桜（さくら）のイラスト | フリー素材のイラストたうん">
            <a:extLst>
              <a:ext uri="{FF2B5EF4-FFF2-40B4-BE49-F238E27FC236}">
                <a16:creationId xmlns:a16="http://schemas.microsoft.com/office/drawing/2014/main" id="{084F2D4B-3BC9-1833-FFBD-90867EC65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997" y="6757055"/>
            <a:ext cx="481805" cy="45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桜（さくら）のイラスト | フリー素材のイラストたうん">
            <a:extLst>
              <a:ext uri="{FF2B5EF4-FFF2-40B4-BE49-F238E27FC236}">
                <a16:creationId xmlns:a16="http://schemas.microsoft.com/office/drawing/2014/main" id="{EEEB92C3-0481-9779-E415-27AB3309B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762" y="6757055"/>
            <a:ext cx="481805" cy="45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桜（さくら）のイラスト | フリー素材のイラストたうん">
            <a:extLst>
              <a:ext uri="{FF2B5EF4-FFF2-40B4-BE49-F238E27FC236}">
                <a16:creationId xmlns:a16="http://schemas.microsoft.com/office/drawing/2014/main" id="{41E19AFD-AFC1-C03D-68BC-B478D5F51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222" y="6741647"/>
            <a:ext cx="481805" cy="45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E8EFEFC-D06B-B432-8480-294CE00B642C}"/>
              </a:ext>
            </a:extLst>
          </p:cNvPr>
          <p:cNvSpPr txBox="1"/>
          <p:nvPr/>
        </p:nvSpPr>
        <p:spPr>
          <a:xfrm>
            <a:off x="3773059" y="6037756"/>
            <a:ext cx="927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避難訓練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B9752A2-D3C6-DC91-8651-98AA5C0DF0DC}"/>
              </a:ext>
            </a:extLst>
          </p:cNvPr>
          <p:cNvSpPr txBox="1"/>
          <p:nvPr/>
        </p:nvSpPr>
        <p:spPr>
          <a:xfrm>
            <a:off x="4692144" y="3284391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F85148F-76B5-776A-24A7-2A7C77CAEBC4}"/>
              </a:ext>
            </a:extLst>
          </p:cNvPr>
          <p:cNvSpPr txBox="1"/>
          <p:nvPr/>
        </p:nvSpPr>
        <p:spPr>
          <a:xfrm>
            <a:off x="659057" y="4456675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CA6D5A6-8665-7E32-09B6-9A723F90AE7B}"/>
              </a:ext>
            </a:extLst>
          </p:cNvPr>
          <p:cNvSpPr txBox="1"/>
          <p:nvPr/>
        </p:nvSpPr>
        <p:spPr>
          <a:xfrm>
            <a:off x="4615839" y="3816693"/>
            <a:ext cx="12624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libri" panose="020F0502020204030204" pitchFamily="34" charset="0"/>
              </a:rPr>
              <a:t>けん玉しょうかい　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03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68670B-8B81-AE15-98FD-864D14B6F9B4}"/>
              </a:ext>
            </a:extLst>
          </p:cNvPr>
          <p:cNvSpPr txBox="1"/>
          <p:nvPr/>
        </p:nvSpPr>
        <p:spPr>
          <a:xfrm>
            <a:off x="1810123" y="227395"/>
            <a:ext cx="323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～乳幼児さん向けお知らせ～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2B4D4A-C803-F18D-CBD1-0B538FCE4AEC}"/>
              </a:ext>
            </a:extLst>
          </p:cNvPr>
          <p:cNvSpPr txBox="1"/>
          <p:nvPr/>
        </p:nvSpPr>
        <p:spPr>
          <a:xfrm>
            <a:off x="-1" y="3060359"/>
            <a:ext cx="4215981" cy="2358146"/>
          </a:xfrm>
          <a:prstGeom prst="rect">
            <a:avLst/>
          </a:prstGeom>
          <a:ln cap="rnd">
            <a:solidFill>
              <a:schemeClr val="bg2">
                <a:lumMod val="75000"/>
              </a:schemeClr>
            </a:solidFill>
            <a:prstDash val="lgDash"/>
            <a:beve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〇「のびのびひろば（遊戯室・図書室）」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に遊戯室・図書室で自由遊びができます。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おもちゃや絵本があります。ご自由にお使いください。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〇「トランポリンの日」　</a:t>
            </a:r>
            <a:r>
              <a:rPr lang="en-US" altLang="ja-JP" sz="12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日（火）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に遊戯室でトランポリンで遊べます。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♢乳幼児親子の方に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週間に３冊、図書の貸し出しをしています。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詳しくは児童館まで問い合わせください。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F35AA-B1FC-0D6F-9E8C-2B814DD09005}"/>
              </a:ext>
            </a:extLst>
          </p:cNvPr>
          <p:cNvSpPr txBox="1"/>
          <p:nvPr/>
        </p:nvSpPr>
        <p:spPr>
          <a:xfrm>
            <a:off x="-1" y="848429"/>
            <a:ext cx="4215982" cy="210275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　乳幼児クラブクラブ登録について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申し込み受付中です。定員になり次第締め切ります。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登録をご希望の方は、児童館までお問合せください。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5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・にこにこクラス　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毎週木曜日       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歳児低月齢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・おひさまクラス　毎週金曜日       </a:t>
            </a: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０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歳児高月齢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なかよしクラス 　毎週火曜日  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歳児以上～就学前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800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 defTabSz="914400">
              <a:lnSpc>
                <a:spcPts val="2000"/>
              </a:lnSpc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年会費 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登録用紙と一緒にお支払いください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3CCDA4-4224-2229-2B0E-4EA3D2C8A3FB}"/>
              </a:ext>
            </a:extLst>
          </p:cNvPr>
          <p:cNvSpPr txBox="1"/>
          <p:nvPr/>
        </p:nvSpPr>
        <p:spPr>
          <a:xfrm>
            <a:off x="2016310" y="5499446"/>
            <a:ext cx="282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～小学生向けお知らせ～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6ED713-DAE9-B77D-DED9-20BFC76ABB04}"/>
              </a:ext>
            </a:extLst>
          </p:cNvPr>
          <p:cNvSpPr txBox="1"/>
          <p:nvPr/>
        </p:nvSpPr>
        <p:spPr>
          <a:xfrm>
            <a:off x="4381500" y="850900"/>
            <a:ext cx="2082800" cy="1362075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なかよしクラス</a:t>
            </a:r>
            <a:endParaRPr kumimoji="1" lang="en-US" altLang="ja-JP" dirty="0"/>
          </a:p>
          <a:p>
            <a:pPr algn="ctr"/>
            <a:r>
              <a:rPr kumimoji="1" lang="en-US" altLang="ja-JP" sz="1200" dirty="0"/>
              <a:t>〈</a:t>
            </a:r>
            <a:r>
              <a:rPr kumimoji="1" lang="ja-JP" altLang="en-US" sz="1200" dirty="0"/>
              <a:t>１歳児以上～就学前</a:t>
            </a:r>
            <a:r>
              <a:rPr kumimoji="1" lang="en-US" altLang="ja-JP" sz="1200" dirty="0"/>
              <a:t>〉</a:t>
            </a: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400" dirty="0"/>
              <a:t>毎週火曜日</a:t>
            </a:r>
            <a:endParaRPr kumimoji="1" lang="en-US" altLang="ja-JP" sz="1400" dirty="0"/>
          </a:p>
          <a:p>
            <a:pPr algn="ctr"/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22</a:t>
            </a:r>
            <a:r>
              <a:rPr kumimoji="1" lang="ja-JP" altLang="en-US" dirty="0"/>
              <a:t>日スタート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007407-5274-0FF6-BD3B-095B9A845B08}"/>
              </a:ext>
            </a:extLst>
          </p:cNvPr>
          <p:cNvSpPr txBox="1"/>
          <p:nvPr/>
        </p:nvSpPr>
        <p:spPr>
          <a:xfrm>
            <a:off x="4381500" y="2388013"/>
            <a:ext cx="2082800" cy="136207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にこにこクラス</a:t>
            </a:r>
            <a:endParaRPr kumimoji="1" lang="en-US" altLang="ja-JP" dirty="0"/>
          </a:p>
          <a:p>
            <a:pPr algn="ctr"/>
            <a:r>
              <a:rPr kumimoji="1" lang="en-US" altLang="ja-JP" sz="1200" dirty="0"/>
              <a:t>〈0</a:t>
            </a:r>
            <a:r>
              <a:rPr kumimoji="1" lang="ja-JP" altLang="en-US" sz="1200" dirty="0"/>
              <a:t>歳児低月齢</a:t>
            </a:r>
            <a:r>
              <a:rPr kumimoji="1" lang="en-US" altLang="ja-JP" sz="1200" dirty="0"/>
              <a:t>〉</a:t>
            </a: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400" dirty="0"/>
              <a:t>毎週木曜日</a:t>
            </a:r>
            <a:endParaRPr kumimoji="1" lang="en-US" altLang="ja-JP" sz="1400" dirty="0"/>
          </a:p>
          <a:p>
            <a:pPr algn="ctr"/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24</a:t>
            </a:r>
            <a:r>
              <a:rPr kumimoji="1" lang="ja-JP" altLang="en-US" dirty="0"/>
              <a:t>日スタート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85DDF0-89B6-29E6-AC42-75624B723E67}"/>
              </a:ext>
            </a:extLst>
          </p:cNvPr>
          <p:cNvSpPr txBox="1"/>
          <p:nvPr/>
        </p:nvSpPr>
        <p:spPr>
          <a:xfrm>
            <a:off x="4381500" y="3939463"/>
            <a:ext cx="2082800" cy="1362075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おひさまクラス</a:t>
            </a:r>
            <a:endParaRPr kumimoji="1" lang="en-US" altLang="ja-JP" dirty="0"/>
          </a:p>
          <a:p>
            <a:pPr algn="ctr"/>
            <a:r>
              <a:rPr kumimoji="1" lang="en-US" altLang="ja-JP" sz="1200" dirty="0"/>
              <a:t>〈0</a:t>
            </a:r>
            <a:r>
              <a:rPr kumimoji="1" lang="ja-JP" altLang="en-US" sz="1200" dirty="0"/>
              <a:t>歳児高月齢</a:t>
            </a:r>
            <a:r>
              <a:rPr kumimoji="1" lang="en-US" altLang="ja-JP" sz="1200" dirty="0"/>
              <a:t>〉</a:t>
            </a: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400" dirty="0"/>
              <a:t>毎週金曜日</a:t>
            </a:r>
            <a:endParaRPr kumimoji="1" lang="en-US" altLang="ja-JP" sz="1400" dirty="0"/>
          </a:p>
          <a:p>
            <a:pPr algn="ctr"/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25</a:t>
            </a:r>
            <a:r>
              <a:rPr kumimoji="1" lang="ja-JP" altLang="en-US" dirty="0"/>
              <a:t>日スタート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6D805E-CF53-C9BF-740A-12F27D29ADDF}"/>
              </a:ext>
            </a:extLst>
          </p:cNvPr>
          <p:cNvSpPr txBox="1"/>
          <p:nvPr/>
        </p:nvSpPr>
        <p:spPr>
          <a:xfrm>
            <a:off x="0" y="6088962"/>
            <a:ext cx="6784780" cy="29625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～〇登録なしで参加できます。～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〇じどうかん紹介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日（火）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みぶじどうかんのお部屋やあそびのルールを説明します！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日（水）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〇みんなあそび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日（月）１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:30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中京地域体育館（児童館集合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0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0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）１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:30</a:t>
            </a:r>
            <a:r>
              <a:rPr kumimoji="0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中京地域体育館（児童館集合）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〇野球教室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日（土）３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:30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中京地域体育館（児童館集合）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〇けん玉週間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11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日（金）～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17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日（木）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〇トランポリンの日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14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日（月）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年生以上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15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日（火）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年生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9E357A-1F3A-EE46-3A83-1D4FD38CBF0B}"/>
              </a:ext>
            </a:extLst>
          </p:cNvPr>
          <p:cNvSpPr txBox="1"/>
          <p:nvPr/>
        </p:nvSpPr>
        <p:spPr>
          <a:xfrm>
            <a:off x="0" y="9115504"/>
            <a:ext cx="2817628" cy="27752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～◎は登録制の教室です～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◎太鼓教室体験会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17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日（木）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4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◎詩吟教室体験会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18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日（金）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4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遊戯室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◎畑クラブ体験会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22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日（火）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4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00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児童館畑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◎「いい～んですクラブ」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メンバー募集中です。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興味のある人は児童館まで☆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登録制教室・クラブにつきまし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ては</a:t>
            </a:r>
            <a:r>
              <a:rPr lang="ja-JP" altLang="en-US" sz="1100" u="sng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４月下旬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に申込用紙を配付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します。６月からスタートします。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84034F-DA7B-5660-861E-03C460333F96}"/>
              </a:ext>
            </a:extLst>
          </p:cNvPr>
          <p:cNvSpPr txBox="1"/>
          <p:nvPr/>
        </p:nvSpPr>
        <p:spPr>
          <a:xfrm>
            <a:off x="2911642" y="9126137"/>
            <a:ext cx="3873138" cy="26390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★一般来館で利用のみなさんへ★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・初回時に「利用者票」の記入をお願いしています。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・来館したら、玄関で名前を書いてください。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・学校からお家に帰ってランドセルを置いてから遊び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に来てください。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・水筒（お茶・水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を持ってきてください。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・おかしや食べ物は児童館の中では食べないでくだ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・ゲームや携帯電話、貴重品やカギは事務室で預かり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・おもちゃは大切にあつかい、使った後は片づけま　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しょう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743B5E6-6BCE-8CE0-7166-78C869B67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109" y="263417"/>
            <a:ext cx="791582" cy="313498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C65836E-3469-D43B-1A2E-5F75177F7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591" y="5428308"/>
            <a:ext cx="622719" cy="48913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8275EDC-5526-C5EE-6438-DF1BF5F04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589" y="5422782"/>
            <a:ext cx="622719" cy="489133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17B2E5F-3178-5A67-F059-E921897D5E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327" y="36455"/>
            <a:ext cx="790958" cy="790958"/>
          </a:xfrm>
          <a:prstGeom prst="rect">
            <a:avLst/>
          </a:prstGeom>
        </p:spPr>
      </p:pic>
      <p:pic>
        <p:nvPicPr>
          <p:cNvPr id="2050" name="Picture 2" descr="ドットのライン素材 | 商用OKの無料イラスト素材サイト ツカッテ">
            <a:extLst>
              <a:ext uri="{FF2B5EF4-FFF2-40B4-BE49-F238E27FC236}">
                <a16:creationId xmlns:a16="http://schemas.microsoft.com/office/drawing/2014/main" id="{052818E0-9687-1FAA-26CA-DAA2506B01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49" b="37469"/>
          <a:stretch/>
        </p:blipFill>
        <p:spPr bwMode="auto">
          <a:xfrm>
            <a:off x="2073460" y="5791233"/>
            <a:ext cx="2541639" cy="2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ドットのライン素材 | 商用OKの無料イラスト素材サイト ツカッテ">
            <a:extLst>
              <a:ext uri="{FF2B5EF4-FFF2-40B4-BE49-F238E27FC236}">
                <a16:creationId xmlns:a16="http://schemas.microsoft.com/office/drawing/2014/main" id="{2B12602E-C943-7279-E416-8D2CC914EA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49" b="37469"/>
          <a:stretch/>
        </p:blipFill>
        <p:spPr bwMode="auto">
          <a:xfrm>
            <a:off x="1978210" y="562068"/>
            <a:ext cx="2883380" cy="3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ハイハイをする赤ちゃんの無料イラスト | フリーイラスト素材集 ジャパクリップ">
            <a:extLst>
              <a:ext uri="{FF2B5EF4-FFF2-40B4-BE49-F238E27FC236}">
                <a16:creationId xmlns:a16="http://schemas.microsoft.com/office/drawing/2014/main" id="{18C440A3-2AD3-D9C9-94D7-A0A71AFAA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439" y="3968261"/>
            <a:ext cx="664820" cy="68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トランポリンイラスト｜無料イラスト・フリー素材なら「イラストAC」">
            <a:extLst>
              <a:ext uri="{FF2B5EF4-FFF2-40B4-BE49-F238E27FC236}">
                <a16:creationId xmlns:a16="http://schemas.microsoft.com/office/drawing/2014/main" id="{E534B870-1240-89CF-0286-E36700454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275" y="7520672"/>
            <a:ext cx="1590102" cy="119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野球 の無料イラスト・アイコン素材 | イラスト・アイコン無料素材は「フリーアイコンズ」">
            <a:extLst>
              <a:ext uri="{FF2B5EF4-FFF2-40B4-BE49-F238E27FC236}">
                <a16:creationId xmlns:a16="http://schemas.microsoft.com/office/drawing/2014/main" id="{6096FE67-BA72-2049-DBA8-5A74CADE3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458" y="6983411"/>
            <a:ext cx="960110" cy="96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けん玉のイラスト | 無料のフリー素材 イラストエイト">
            <a:extLst>
              <a:ext uri="{FF2B5EF4-FFF2-40B4-BE49-F238E27FC236}">
                <a16:creationId xmlns:a16="http://schemas.microsoft.com/office/drawing/2014/main" id="{805A82A4-7CC3-47E4-77DF-FE83AC275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0846">
            <a:off x="3809748" y="7762245"/>
            <a:ext cx="961308" cy="107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A6DB3E6-FBBA-0A92-FAB2-9608460C86B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74" y="11905073"/>
            <a:ext cx="5373757" cy="29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3321</TotalTime>
  <Words>1502</Words>
  <Application>Microsoft Office PowerPoint</Application>
  <PresentationFormat>ワイド画面</PresentationFormat>
  <Paragraphs>277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07にくまるフォント</vt:lpstr>
      <vt:lpstr>07やさしさゴシック手書き</vt:lpstr>
      <vt:lpstr>HGS創英角ﾎﾟｯﾌﾟ体</vt:lpstr>
      <vt:lpstr>HG丸ｺﾞｼｯｸM-PRO</vt:lpstr>
      <vt:lpstr>Meiryo UI</vt:lpstr>
      <vt:lpstr>Noto Sans JP</vt:lpstr>
      <vt:lpstr>ゆず ポップ A [M] Bold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mibu1-PC</dc:creator>
  <cp:lastModifiedBy>mibu@kyo-yancha.ne.jp</cp:lastModifiedBy>
  <cp:revision>199</cp:revision>
  <cp:lastPrinted>2025-03-22T06:22:42Z</cp:lastPrinted>
  <dcterms:created xsi:type="dcterms:W3CDTF">2021-05-21T02:13:57Z</dcterms:created>
  <dcterms:modified xsi:type="dcterms:W3CDTF">2025-04-01T00:15:01Z</dcterms:modified>
</cp:coreProperties>
</file>