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8" r:id="rId2"/>
    <p:sldId id="259" r:id="rId3"/>
  </p:sldIdLst>
  <p:sldSz cx="6858000" cy="12192000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bu1-PC" initials="m" lastIdx="3" clrIdx="0">
    <p:extLst>
      <p:ext uri="{19B8F6BF-5375-455C-9EA6-DF929625EA0E}">
        <p15:presenceInfo xmlns:p15="http://schemas.microsoft.com/office/powerpoint/2012/main" userId="mibu1-PC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3542" autoAdjust="0"/>
  </p:normalViewPr>
  <p:slideViewPr>
    <p:cSldViewPr snapToGrid="0">
      <p:cViewPr varScale="1">
        <p:scale>
          <a:sx n="38" d="100"/>
          <a:sy n="38" d="100"/>
        </p:scale>
        <p:origin x="2610" y="6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4497"/>
          </a:xfrm>
          <a:prstGeom prst="rect">
            <a:avLst/>
          </a:prstGeom>
        </p:spPr>
        <p:txBody>
          <a:bodyPr vert="horz" lIns="90343" tIns="45171" rIns="90343" bIns="45171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4497"/>
          </a:xfrm>
          <a:prstGeom prst="rect">
            <a:avLst/>
          </a:prstGeom>
        </p:spPr>
        <p:txBody>
          <a:bodyPr vert="horz" lIns="90343" tIns="45171" rIns="90343" bIns="45171" rtlCol="0"/>
          <a:lstStyle>
            <a:lvl1pPr algn="r">
              <a:defRPr sz="1200"/>
            </a:lvl1pPr>
          </a:lstStyle>
          <a:p>
            <a:fld id="{8BECE98A-2EA6-4F9F-8550-3E89CCF13A64}" type="datetimeFigureOut">
              <a:rPr kumimoji="1" lang="ja-JP" altLang="en-US" smtClean="0"/>
              <a:t>2025/4/1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432050" y="1233488"/>
            <a:ext cx="1871663" cy="3330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343" tIns="45171" rIns="90343" bIns="45171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748114"/>
            <a:ext cx="5388610" cy="3885106"/>
          </a:xfrm>
          <a:prstGeom prst="rect">
            <a:avLst/>
          </a:prstGeom>
        </p:spPr>
        <p:txBody>
          <a:bodyPr vert="horz" lIns="90343" tIns="45171" rIns="90343" bIns="45171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817"/>
            <a:ext cx="2918831" cy="494497"/>
          </a:xfrm>
          <a:prstGeom prst="rect">
            <a:avLst/>
          </a:prstGeom>
        </p:spPr>
        <p:txBody>
          <a:bodyPr vert="horz" lIns="90343" tIns="45171" rIns="90343" bIns="45171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3" y="9371817"/>
            <a:ext cx="2918831" cy="494497"/>
          </a:xfrm>
          <a:prstGeom prst="rect">
            <a:avLst/>
          </a:prstGeom>
        </p:spPr>
        <p:txBody>
          <a:bodyPr vert="horz" lIns="90343" tIns="45171" rIns="90343" bIns="45171" rtlCol="0" anchor="b"/>
          <a:lstStyle>
            <a:lvl1pPr algn="r">
              <a:defRPr sz="1200"/>
            </a:lvl1pPr>
          </a:lstStyle>
          <a:p>
            <a:fld id="{264E8A2D-7806-45E4-8491-D5F432B5C9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94710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71C35F9-2302-2B4A-403A-BA212AD2C52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>
            <a:extLst>
              <a:ext uri="{FF2B5EF4-FFF2-40B4-BE49-F238E27FC236}">
                <a16:creationId xmlns:a16="http://schemas.microsoft.com/office/drawing/2014/main" id="{A3C72370-E149-7B09-2263-DB61D0C8ACD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>
            <a:extLst>
              <a:ext uri="{FF2B5EF4-FFF2-40B4-BE49-F238E27FC236}">
                <a16:creationId xmlns:a16="http://schemas.microsoft.com/office/drawing/2014/main" id="{FAFB6D24-4CF9-B95E-EA06-4B94F592B77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DCDFB12A-7B73-2130-BD03-F1B0AFF8C50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64E8A2D-7806-45E4-8491-D5F432B5C9B7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028429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B81F2-5893-447A-9500-DF3F74FED6DF}" type="datetimeFigureOut">
              <a:rPr kumimoji="1" lang="ja-JP" altLang="en-US" smtClean="0"/>
              <a:t>2025/4/1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78704-75A2-45C9-8A38-A6C121C926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29643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B81F2-5893-447A-9500-DF3F74FED6DF}" type="datetimeFigureOut">
              <a:rPr kumimoji="1" lang="ja-JP" altLang="en-US" smtClean="0"/>
              <a:t>2025/4/1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78704-75A2-45C9-8A38-A6C121C926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56403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B81F2-5893-447A-9500-DF3F74FED6DF}" type="datetimeFigureOut">
              <a:rPr kumimoji="1" lang="ja-JP" altLang="en-US" smtClean="0"/>
              <a:t>2025/4/1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78704-75A2-45C9-8A38-A6C121C926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96777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B81F2-5893-447A-9500-DF3F74FED6DF}" type="datetimeFigureOut">
              <a:rPr kumimoji="1" lang="ja-JP" altLang="en-US" smtClean="0"/>
              <a:t>2025/4/1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78704-75A2-45C9-8A38-A6C121C926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49594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B81F2-5893-447A-9500-DF3F74FED6DF}" type="datetimeFigureOut">
              <a:rPr kumimoji="1" lang="ja-JP" altLang="en-US" smtClean="0"/>
              <a:t>2025/4/1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78704-75A2-45C9-8A38-A6C121C926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785573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B81F2-5893-447A-9500-DF3F74FED6DF}" type="datetimeFigureOut">
              <a:rPr kumimoji="1" lang="ja-JP" altLang="en-US" smtClean="0"/>
              <a:t>2025/4/1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78704-75A2-45C9-8A38-A6C121C926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660083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B81F2-5893-447A-9500-DF3F74FED6DF}" type="datetimeFigureOut">
              <a:rPr kumimoji="1" lang="ja-JP" altLang="en-US" smtClean="0"/>
              <a:t>2025/4/1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78704-75A2-45C9-8A38-A6C121C926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0134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B81F2-5893-447A-9500-DF3F74FED6DF}" type="datetimeFigureOut">
              <a:rPr kumimoji="1" lang="ja-JP" altLang="en-US" smtClean="0"/>
              <a:t>2025/4/1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78704-75A2-45C9-8A38-A6C121C926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30228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B81F2-5893-447A-9500-DF3F74FED6DF}" type="datetimeFigureOut">
              <a:rPr kumimoji="1" lang="ja-JP" altLang="en-US" smtClean="0"/>
              <a:t>2025/4/1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78704-75A2-45C9-8A38-A6C121C926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4577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B81F2-5893-447A-9500-DF3F74FED6DF}" type="datetimeFigureOut">
              <a:rPr kumimoji="1" lang="ja-JP" altLang="en-US" smtClean="0"/>
              <a:t>2025/4/1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78704-75A2-45C9-8A38-A6C121C926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70971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B81F2-5893-447A-9500-DF3F74FED6DF}" type="datetimeFigureOut">
              <a:rPr kumimoji="1" lang="ja-JP" altLang="en-US" smtClean="0"/>
              <a:t>2025/4/1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78704-75A2-45C9-8A38-A6C121C926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475237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CB81F2-5893-447A-9500-DF3F74FED6DF}" type="datetimeFigureOut">
              <a:rPr kumimoji="1" lang="ja-JP" altLang="en-US" smtClean="0"/>
              <a:t>2025/4/1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B78704-75A2-45C9-8A38-A6C121C926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559850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10" Type="http://schemas.openxmlformats.org/officeDocument/2006/relationships/image" Target="../media/image2.png"/><Relationship Id="rId4" Type="http://schemas.openxmlformats.org/officeDocument/2006/relationships/image" Target="../media/image7.png"/><Relationship Id="rId9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B64335E-308B-697A-A07D-9EEF26C5E42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A5DCC5C6-7580-2F5F-F6D8-42B7A1BB8CA0}"/>
              </a:ext>
            </a:extLst>
          </p:cNvPr>
          <p:cNvSpPr txBox="1"/>
          <p:nvPr/>
        </p:nvSpPr>
        <p:spPr>
          <a:xfrm>
            <a:off x="1625781" y="757096"/>
            <a:ext cx="4136834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900" u="none" strike="noStrike" dirty="0">
                <a:effectLst/>
                <a:latin typeface="07やさしさゴシック手書き" panose="02000600000000000000" pitchFamily="50" charset="-128"/>
                <a:ea typeface="07やさしさゴシック手書き" panose="02000600000000000000" pitchFamily="50" charset="-128"/>
              </a:rPr>
              <a:t>公益社団法人  京都市児童館学童連盟  京都市壬生児童館</a:t>
            </a:r>
            <a:endParaRPr lang="en-US" altLang="zh-TW" sz="900" u="none" strike="noStrike" dirty="0">
              <a:effectLst/>
              <a:latin typeface="07やさしさゴシック手書き" panose="02000600000000000000" pitchFamily="50" charset="-128"/>
              <a:ea typeface="07やさしさゴシック手書き" panose="02000600000000000000" pitchFamily="50" charset="-128"/>
            </a:endParaRPr>
          </a:p>
          <a:p>
            <a:r>
              <a:rPr lang="ja-JP" altLang="en-US" sz="900" u="none" strike="noStrike" dirty="0">
                <a:effectLst/>
                <a:latin typeface="07やさしさゴシック手書き" panose="02000600000000000000" pitchFamily="50" charset="-128"/>
                <a:ea typeface="07やさしさゴシック手書き" panose="02000600000000000000" pitchFamily="50" charset="-128"/>
              </a:rPr>
              <a:t>〒</a:t>
            </a:r>
            <a:r>
              <a:rPr lang="en-US" altLang="ja-JP" sz="900" u="none" strike="noStrike" dirty="0">
                <a:effectLst/>
                <a:latin typeface="07やさしさゴシック手書き" panose="02000600000000000000" pitchFamily="50" charset="-128"/>
                <a:ea typeface="07やさしさゴシック手書き" panose="02000600000000000000" pitchFamily="50" charset="-128"/>
              </a:rPr>
              <a:t>604-8433</a:t>
            </a:r>
            <a:r>
              <a:rPr lang="ja-JP" altLang="en-US" sz="900" u="none" strike="noStrike" dirty="0">
                <a:effectLst/>
                <a:latin typeface="07やさしさゴシック手書き" panose="02000600000000000000" pitchFamily="50" charset="-128"/>
                <a:ea typeface="07やさしさゴシック手書き" panose="02000600000000000000" pitchFamily="50" charset="-128"/>
              </a:rPr>
              <a:t>京都市中京区西ノ京北小路町</a:t>
            </a:r>
            <a:r>
              <a:rPr lang="en-US" altLang="ja-JP" sz="900" u="none" strike="noStrike" dirty="0">
                <a:effectLst/>
                <a:latin typeface="07やさしさゴシック手書き" panose="02000600000000000000" pitchFamily="50" charset="-128"/>
                <a:ea typeface="07やさしさゴシック手書き" panose="02000600000000000000" pitchFamily="50" charset="-128"/>
              </a:rPr>
              <a:t>5</a:t>
            </a:r>
            <a:r>
              <a:rPr lang="ja-JP" altLang="en-US" sz="900" u="none" strike="noStrike" dirty="0">
                <a:effectLst/>
                <a:latin typeface="07やさしさゴシック手書き" panose="02000600000000000000" pitchFamily="50" charset="-128"/>
                <a:ea typeface="07やさしさゴシック手書き" panose="02000600000000000000" pitchFamily="50" charset="-128"/>
              </a:rPr>
              <a:t>番地</a:t>
            </a:r>
            <a:endParaRPr lang="en-US" altLang="ja-JP" sz="900" u="none" strike="noStrike" dirty="0">
              <a:effectLst/>
              <a:latin typeface="07やさしさゴシック手書き" panose="02000600000000000000" pitchFamily="50" charset="-128"/>
              <a:ea typeface="07やさしさゴシック手書き" panose="02000600000000000000" pitchFamily="50" charset="-128"/>
            </a:endParaRPr>
          </a:p>
          <a:p>
            <a:r>
              <a:rPr lang="en-US" altLang="ja-JP" sz="900" u="none" strike="noStrike" dirty="0">
                <a:effectLst/>
                <a:latin typeface="07やさしさゴシック手書き" panose="02000600000000000000" pitchFamily="50" charset="-128"/>
                <a:ea typeface="07やさしさゴシック手書き" panose="02000600000000000000" pitchFamily="50" charset="-128"/>
              </a:rPr>
              <a:t>TEL</a:t>
            </a:r>
            <a:r>
              <a:rPr lang="ja-JP" altLang="en-US" sz="900" u="none" strike="noStrike" dirty="0">
                <a:effectLst/>
                <a:latin typeface="07やさしさゴシック手書き" panose="02000600000000000000" pitchFamily="50" charset="-128"/>
                <a:ea typeface="07やさしさゴシック手書き" panose="02000600000000000000" pitchFamily="50" charset="-128"/>
              </a:rPr>
              <a:t>＆</a:t>
            </a:r>
            <a:r>
              <a:rPr lang="en-US" altLang="ja-JP" sz="900" u="none" strike="noStrike" dirty="0">
                <a:effectLst/>
                <a:latin typeface="07やさしさゴシック手書き" panose="02000600000000000000" pitchFamily="50" charset="-128"/>
                <a:ea typeface="07やさしさゴシック手書き" panose="02000600000000000000" pitchFamily="50" charset="-128"/>
              </a:rPr>
              <a:t>FAX</a:t>
            </a:r>
            <a:r>
              <a:rPr lang="ja-JP" altLang="en-US" sz="900" u="none" strike="noStrike" dirty="0">
                <a:effectLst/>
                <a:latin typeface="07やさしさゴシック手書き" panose="02000600000000000000" pitchFamily="50" charset="-128"/>
                <a:ea typeface="07やさしさゴシック手書き" panose="02000600000000000000" pitchFamily="50" charset="-128"/>
              </a:rPr>
              <a:t>（</a:t>
            </a:r>
            <a:r>
              <a:rPr lang="en-US" altLang="ja-JP" sz="900" u="none" strike="noStrike" dirty="0">
                <a:effectLst/>
                <a:latin typeface="07やさしさゴシック手書き" panose="02000600000000000000" pitchFamily="50" charset="-128"/>
                <a:ea typeface="07やさしさゴシック手書き" panose="02000600000000000000" pitchFamily="50" charset="-128"/>
              </a:rPr>
              <a:t>075</a:t>
            </a:r>
            <a:r>
              <a:rPr lang="ja-JP" altLang="en-US" sz="900" u="none" strike="noStrike" dirty="0">
                <a:effectLst/>
                <a:latin typeface="07やさしさゴシック手書き" panose="02000600000000000000" pitchFamily="50" charset="-128"/>
                <a:ea typeface="07やさしさゴシック手書き" panose="02000600000000000000" pitchFamily="50" charset="-128"/>
              </a:rPr>
              <a:t>）</a:t>
            </a:r>
            <a:r>
              <a:rPr lang="en-US" altLang="ja-JP" sz="900" u="none" strike="noStrike" dirty="0">
                <a:effectLst/>
                <a:latin typeface="07やさしさゴシック手書き" panose="02000600000000000000" pitchFamily="50" charset="-128"/>
                <a:ea typeface="07やさしさゴシック手書き" panose="02000600000000000000" pitchFamily="50" charset="-128"/>
              </a:rPr>
              <a:t>822-4789</a:t>
            </a:r>
            <a:r>
              <a:rPr lang="ja-JP" altLang="en-US" sz="900" u="none" strike="noStrike" dirty="0">
                <a:effectLst/>
                <a:latin typeface="07やさしさゴシック手書き" panose="02000600000000000000" pitchFamily="50" charset="-128"/>
                <a:ea typeface="07やさしさゴシック手書き" panose="02000600000000000000" pitchFamily="50" charset="-128"/>
              </a:rPr>
              <a:t>　</a:t>
            </a:r>
            <a:r>
              <a:rPr lang="fr-FR" altLang="ja-JP" sz="900" u="none" strike="noStrike" dirty="0">
                <a:effectLst/>
                <a:latin typeface="07やさしさゴシック手書き" panose="02000600000000000000" pitchFamily="50" charset="-128"/>
                <a:ea typeface="07やさしさゴシック手書き" panose="02000600000000000000" pitchFamily="50" charset="-128"/>
              </a:rPr>
              <a:t>E</a:t>
            </a:r>
            <a:r>
              <a:rPr lang="ja-JP" altLang="fr-FR" sz="900" u="none" strike="noStrike" dirty="0">
                <a:effectLst/>
                <a:latin typeface="07やさしさゴシック手書き" panose="02000600000000000000" pitchFamily="50" charset="-128"/>
                <a:ea typeface="07やさしさゴシック手書き" panose="02000600000000000000" pitchFamily="50" charset="-128"/>
              </a:rPr>
              <a:t>－</a:t>
            </a:r>
            <a:r>
              <a:rPr lang="fr-FR" altLang="ja-JP" sz="900" u="none" strike="noStrike" dirty="0">
                <a:effectLst/>
                <a:latin typeface="07やさしさゴシック手書き" panose="02000600000000000000" pitchFamily="50" charset="-128"/>
                <a:ea typeface="07やさしさゴシック手書き" panose="02000600000000000000" pitchFamily="50" charset="-128"/>
              </a:rPr>
              <a:t>mail     mibu@kyo-yancha.ne.jp</a:t>
            </a:r>
            <a:endParaRPr lang="en-US" altLang="ja-JP" sz="900" b="1" i="0" u="none" strike="noStrike" dirty="0">
              <a:solidFill>
                <a:srgbClr val="000000"/>
              </a:solidFill>
              <a:effectLst/>
              <a:latin typeface="07やさしさゴシック手書き" panose="02000600000000000000" pitchFamily="50" charset="-128"/>
              <a:ea typeface="07やさしさゴシック手書き" panose="02000600000000000000" pitchFamily="50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36E70DDB-B593-C27B-7099-6C0B9ED6A4F4}"/>
              </a:ext>
            </a:extLst>
          </p:cNvPr>
          <p:cNvSpPr txBox="1"/>
          <p:nvPr/>
        </p:nvSpPr>
        <p:spPr>
          <a:xfrm>
            <a:off x="572278" y="124330"/>
            <a:ext cx="5088202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5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Cascadia Code" panose="020B0609020000020004" pitchFamily="49" charset="0"/>
              </a:rPr>
              <a:t>みぶじどうかんだより</a:t>
            </a:r>
          </a:p>
        </p:txBody>
      </p:sp>
      <p:graphicFrame>
        <p:nvGraphicFramePr>
          <p:cNvPr id="9" name="表 8">
            <a:extLst>
              <a:ext uri="{FF2B5EF4-FFF2-40B4-BE49-F238E27FC236}">
                <a16:creationId xmlns:a16="http://schemas.microsoft.com/office/drawing/2014/main" id="{D45B42A3-A51D-A0F9-6B47-E67B77B88612}"/>
              </a:ext>
            </a:extLst>
          </p:cNvPr>
          <p:cNvGraphicFramePr>
            <a:graphicFrameLocks noGrp="1"/>
          </p:cNvGraphicFramePr>
          <p:nvPr/>
        </p:nvGraphicFramePr>
        <p:xfrm>
          <a:off x="3873500" y="1822450"/>
          <a:ext cx="208280" cy="29718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val="326714655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03172787"/>
                  </a:ext>
                </a:extLst>
              </a:tr>
            </a:tbl>
          </a:graphicData>
        </a:graphic>
      </p:graphicFrame>
      <p:sp>
        <p:nvSpPr>
          <p:cNvPr id="50" name="テキスト ボックス 49">
            <a:extLst>
              <a:ext uri="{FF2B5EF4-FFF2-40B4-BE49-F238E27FC236}">
                <a16:creationId xmlns:a16="http://schemas.microsoft.com/office/drawing/2014/main" id="{32885616-4A3E-5EC4-388B-4BE658CD97E7}"/>
              </a:ext>
            </a:extLst>
          </p:cNvPr>
          <p:cNvSpPr txBox="1"/>
          <p:nvPr/>
        </p:nvSpPr>
        <p:spPr>
          <a:xfrm>
            <a:off x="604567" y="726737"/>
            <a:ext cx="9917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2025</a:t>
            </a:r>
            <a:r>
              <a:rPr kumimoji="1" lang="ja-JP" altLang="en-US" sz="1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年    </a:t>
            </a:r>
            <a:r>
              <a:rPr kumimoji="1" lang="en-US" altLang="ja-JP" sz="1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4</a:t>
            </a:r>
            <a:r>
              <a:rPr kumimoji="1" lang="ja-JP" altLang="en-US" sz="1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月号</a:t>
            </a:r>
          </a:p>
        </p:txBody>
      </p: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C598B714-C7F3-3788-D4D4-92490A9EC349}"/>
              </a:ext>
            </a:extLst>
          </p:cNvPr>
          <p:cNvSpPr txBox="1"/>
          <p:nvPr/>
        </p:nvSpPr>
        <p:spPr>
          <a:xfrm>
            <a:off x="8281649" y="5458473"/>
            <a:ext cx="9271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避難訓練 　</a:t>
            </a:r>
            <a:endParaRPr kumimoji="1" lang="en-US" altLang="ja-JP" sz="8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en-US" altLang="ja-JP" sz="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kumimoji="1" lang="ja-JP" altLang="en-US" sz="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火災</a:t>
            </a:r>
            <a:r>
              <a:rPr kumimoji="1" lang="en-US" altLang="ja-JP" sz="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</a:p>
        </p:txBody>
      </p:sp>
      <p:sp>
        <p:nvSpPr>
          <p:cNvPr id="59" name="テキスト ボックス 58">
            <a:extLst>
              <a:ext uri="{FF2B5EF4-FFF2-40B4-BE49-F238E27FC236}">
                <a16:creationId xmlns:a16="http://schemas.microsoft.com/office/drawing/2014/main" id="{1DFD9750-3618-9507-6583-4CB1BAE8D921}"/>
              </a:ext>
            </a:extLst>
          </p:cNvPr>
          <p:cNvSpPr txBox="1"/>
          <p:nvPr/>
        </p:nvSpPr>
        <p:spPr>
          <a:xfrm>
            <a:off x="7648102" y="5447922"/>
            <a:ext cx="10033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800" b="1" dirty="0">
                <a:latin typeface="Meiryo UI" panose="020B0604030504040204" pitchFamily="50" charset="-128"/>
                <a:ea typeface="Meiryo UI" panose="020B0604030504040204" pitchFamily="50" charset="-128"/>
                <a:cs typeface="Calibri" panose="020F0502020204030204" pitchFamily="34" charset="0"/>
              </a:rPr>
              <a:t>将棋クラブ</a:t>
            </a:r>
            <a:endParaRPr kumimoji="1" lang="en-US" altLang="ja-JP" sz="800" b="1" dirty="0">
              <a:latin typeface="Meiryo UI" panose="020B0604030504040204" pitchFamily="50" charset="-128"/>
              <a:ea typeface="Meiryo UI" panose="020B0604030504040204" pitchFamily="50" charset="-128"/>
              <a:cs typeface="Calibri" panose="020F0502020204030204" pitchFamily="34" charset="0"/>
            </a:endParaRPr>
          </a:p>
          <a:p>
            <a:pPr algn="ctr"/>
            <a:r>
              <a:rPr kumimoji="1" lang="en-US" altLang="ja-JP" sz="800" b="1" dirty="0">
                <a:latin typeface="Meiryo UI" panose="020B0604030504040204" pitchFamily="50" charset="-128"/>
                <a:ea typeface="Meiryo UI" panose="020B0604030504040204" pitchFamily="50" charset="-128"/>
                <a:cs typeface="Calibri" panose="020F0502020204030204" pitchFamily="34" charset="0"/>
              </a:rPr>
              <a:t>11:15</a:t>
            </a:r>
            <a:r>
              <a:rPr kumimoji="1" lang="ja-JP" altLang="en-US" sz="800" b="1" dirty="0">
                <a:latin typeface="Meiryo UI" panose="020B0604030504040204" pitchFamily="50" charset="-128"/>
                <a:ea typeface="Meiryo UI" panose="020B0604030504040204" pitchFamily="50" charset="-128"/>
                <a:cs typeface="Calibri" panose="020F0502020204030204" pitchFamily="34" charset="0"/>
              </a:rPr>
              <a:t>～</a:t>
            </a:r>
          </a:p>
        </p:txBody>
      </p:sp>
      <p:sp>
        <p:nvSpPr>
          <p:cNvPr id="66" name="矢印: 右 65">
            <a:extLst>
              <a:ext uri="{FF2B5EF4-FFF2-40B4-BE49-F238E27FC236}">
                <a16:creationId xmlns:a16="http://schemas.microsoft.com/office/drawing/2014/main" id="{E3ED4D2D-C474-BCE1-C0ED-FBD6B3719BA7}"/>
              </a:ext>
            </a:extLst>
          </p:cNvPr>
          <p:cNvSpPr/>
          <p:nvPr/>
        </p:nvSpPr>
        <p:spPr>
          <a:xfrm>
            <a:off x="-4325084" y="6313651"/>
            <a:ext cx="2964989" cy="11088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69" name="テキスト ボックス 68">
            <a:extLst>
              <a:ext uri="{FF2B5EF4-FFF2-40B4-BE49-F238E27FC236}">
                <a16:creationId xmlns:a16="http://schemas.microsoft.com/office/drawing/2014/main" id="{9510C200-788C-9761-F736-F505DD863FB4}"/>
              </a:ext>
            </a:extLst>
          </p:cNvPr>
          <p:cNvSpPr txBox="1"/>
          <p:nvPr/>
        </p:nvSpPr>
        <p:spPr>
          <a:xfrm>
            <a:off x="7207813" y="6430280"/>
            <a:ext cx="1047352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9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畑</a:t>
            </a:r>
            <a:r>
              <a:rPr kumimoji="1" lang="ja-JP" altLang="en-US" sz="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クラブ</a:t>
            </a:r>
            <a:r>
              <a:rPr kumimoji="1" lang="ja-JP" altLang="en-US" sz="9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endParaRPr kumimoji="1" lang="en-US" altLang="ja-JP" sz="9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en-US" altLang="ja-JP" sz="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3:30</a:t>
            </a:r>
            <a:r>
              <a:rPr kumimoji="1" lang="ja-JP" altLang="en-US" sz="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～</a:t>
            </a:r>
            <a:r>
              <a:rPr kumimoji="1" lang="en-US" altLang="ja-JP" sz="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(1</a:t>
            </a:r>
            <a:r>
              <a:rPr kumimoji="1" lang="ja-JP" altLang="en-US" sz="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年生</a:t>
            </a:r>
            <a:r>
              <a:rPr kumimoji="1" lang="en-US" altLang="ja-JP" sz="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</a:p>
          <a:p>
            <a:pPr algn="ctr"/>
            <a:r>
              <a:rPr kumimoji="1" lang="en-US" altLang="ja-JP" sz="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4:00</a:t>
            </a:r>
            <a:r>
              <a:rPr kumimoji="1" lang="ja-JP" altLang="en-US" sz="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～</a:t>
            </a:r>
            <a:r>
              <a:rPr kumimoji="1" lang="en-US" altLang="ja-JP" sz="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(2</a:t>
            </a:r>
            <a:r>
              <a:rPr kumimoji="1" lang="ja-JP" altLang="en-US" sz="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年生～</a:t>
            </a:r>
            <a:r>
              <a:rPr kumimoji="1" lang="en-US" altLang="ja-JP" sz="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624EC474-BA79-F9E7-84FB-C906A89618CF}"/>
              </a:ext>
            </a:extLst>
          </p:cNvPr>
          <p:cNvSpPr txBox="1"/>
          <p:nvPr/>
        </p:nvSpPr>
        <p:spPr>
          <a:xfrm>
            <a:off x="-510022" y="6760051"/>
            <a:ext cx="6154296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kumimoji="1" lang="en-US" altLang="ja-JP" sz="1100" dirty="0">
              <a:latin typeface="ゆず ポップ A [M] Bold" panose="02000609000000000000" pitchFamily="1" charset="-128"/>
              <a:ea typeface="ゆず ポップ A [M] Bold" panose="02000609000000000000" pitchFamily="1" charset="-128"/>
            </a:endParaRPr>
          </a:p>
          <a:p>
            <a:endParaRPr kumimoji="1" lang="en-US" altLang="ja-JP" sz="1100" dirty="0">
              <a:latin typeface="ゆず ポップ A [M] Bold" panose="02000609000000000000" pitchFamily="1" charset="-128"/>
              <a:ea typeface="ゆず ポップ A [M] Bold" panose="02000609000000000000" pitchFamily="1" charset="-128"/>
            </a:endParaRPr>
          </a:p>
          <a:p>
            <a:endParaRPr kumimoji="1" lang="en-US" altLang="ja-JP" sz="1100" dirty="0">
              <a:latin typeface="ゆず ポップ A [M] Bold" panose="02000609000000000000" pitchFamily="1" charset="-128"/>
              <a:ea typeface="ゆず ポップ A [M] Bold" panose="02000609000000000000" pitchFamily="1" charset="-128"/>
            </a:endParaRPr>
          </a:p>
        </p:txBody>
      </p:sp>
      <p:sp>
        <p:nvSpPr>
          <p:cNvPr id="36" name="テキスト ボックス 62">
            <a:extLst>
              <a:ext uri="{FF2B5EF4-FFF2-40B4-BE49-F238E27FC236}">
                <a16:creationId xmlns:a16="http://schemas.microsoft.com/office/drawing/2014/main" id="{3625515B-38AF-11C6-38CD-C040081C5A67}"/>
              </a:ext>
            </a:extLst>
          </p:cNvPr>
          <p:cNvSpPr txBox="1"/>
          <p:nvPr/>
        </p:nvSpPr>
        <p:spPr>
          <a:xfrm>
            <a:off x="7886881" y="4508679"/>
            <a:ext cx="8583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ja-JP" altLang="en-US" sz="800" b="1" dirty="0">
                <a:latin typeface="Meiryo UI" panose="020B0604030504040204" pitchFamily="50" charset="-128"/>
                <a:ea typeface="Meiryo UI" panose="020B0604030504040204" pitchFamily="50" charset="-128"/>
                <a:cs typeface="Calibri" panose="020F0502020204030204" pitchFamily="34" charset="0"/>
              </a:rPr>
              <a:t>トランポリン教室</a:t>
            </a:r>
            <a:endParaRPr kumimoji="1" lang="en-US" altLang="ja-JP" sz="800" b="1" dirty="0">
              <a:latin typeface="Meiryo UI" panose="020B0604030504040204" pitchFamily="50" charset="-128"/>
              <a:ea typeface="Meiryo UI" panose="020B0604030504040204" pitchFamily="50" charset="-128"/>
              <a:cs typeface="Calibri" panose="020F0502020204030204" pitchFamily="34" charset="0"/>
            </a:endParaRPr>
          </a:p>
          <a:p>
            <a:pPr algn="ctr"/>
            <a:r>
              <a:rPr kumimoji="1" lang="en-US" altLang="ja-JP" sz="800" b="1" dirty="0">
                <a:latin typeface="Meiryo UI" panose="020B0604030504040204" pitchFamily="50" charset="-128"/>
                <a:ea typeface="Meiryo UI" panose="020B0604030504040204" pitchFamily="50" charset="-128"/>
                <a:cs typeface="Calibri" panose="020F0502020204030204" pitchFamily="34" charset="0"/>
              </a:rPr>
              <a:t> A/10:15</a:t>
            </a:r>
            <a:r>
              <a:rPr kumimoji="1" lang="ja-JP" altLang="en-US" sz="800" b="1" dirty="0">
                <a:latin typeface="Meiryo UI" panose="020B0604030504040204" pitchFamily="50" charset="-128"/>
                <a:ea typeface="Meiryo UI" panose="020B0604030504040204" pitchFamily="50" charset="-128"/>
                <a:cs typeface="Calibri" panose="020F0502020204030204" pitchFamily="34" charset="0"/>
              </a:rPr>
              <a:t>～</a:t>
            </a:r>
            <a:endParaRPr kumimoji="1" lang="en-US" altLang="ja-JP" sz="800" b="1" dirty="0">
              <a:latin typeface="Meiryo UI" panose="020B0604030504040204" pitchFamily="50" charset="-128"/>
              <a:ea typeface="Meiryo UI" panose="020B0604030504040204" pitchFamily="50" charset="-128"/>
              <a:cs typeface="Calibri" panose="020F0502020204030204" pitchFamily="34" charset="0"/>
            </a:endParaRPr>
          </a:p>
          <a:p>
            <a:pPr algn="ctr"/>
            <a:r>
              <a:rPr kumimoji="1" lang="en-US" altLang="ja-JP" sz="800" b="1" dirty="0">
                <a:latin typeface="Meiryo UI" panose="020B0604030504040204" pitchFamily="50" charset="-128"/>
                <a:ea typeface="Meiryo UI" panose="020B0604030504040204" pitchFamily="50" charset="-128"/>
                <a:cs typeface="Calibri" panose="020F0502020204030204" pitchFamily="34" charset="0"/>
              </a:rPr>
              <a:t> B/11:05</a:t>
            </a:r>
            <a:r>
              <a:rPr kumimoji="1" lang="ja-JP" altLang="en-US" sz="800" b="1" dirty="0">
                <a:latin typeface="Meiryo UI" panose="020B0604030504040204" pitchFamily="50" charset="-128"/>
                <a:ea typeface="Meiryo UI" panose="020B0604030504040204" pitchFamily="50" charset="-128"/>
                <a:cs typeface="Calibri" panose="020F0502020204030204" pitchFamily="34" charset="0"/>
              </a:rPr>
              <a:t>～</a:t>
            </a:r>
            <a:endParaRPr kumimoji="1" lang="en-US" altLang="ja-JP" sz="800" b="1" dirty="0">
              <a:latin typeface="Meiryo UI" panose="020B0604030504040204" pitchFamily="50" charset="-128"/>
              <a:ea typeface="Meiryo UI" panose="020B0604030504040204" pitchFamily="50" charset="-128"/>
              <a:cs typeface="Calibri" panose="020F0502020204030204" pitchFamily="34" charset="0"/>
            </a:endParaRPr>
          </a:p>
        </p:txBody>
      </p:sp>
      <p:sp>
        <p:nvSpPr>
          <p:cNvPr id="29" name="フレーム 28">
            <a:extLst>
              <a:ext uri="{FF2B5EF4-FFF2-40B4-BE49-F238E27FC236}">
                <a16:creationId xmlns:a16="http://schemas.microsoft.com/office/drawing/2014/main" id="{4B4CA4F7-CE05-27A0-3944-7E214DB71205}"/>
              </a:ext>
            </a:extLst>
          </p:cNvPr>
          <p:cNvSpPr/>
          <p:nvPr/>
        </p:nvSpPr>
        <p:spPr>
          <a:xfrm>
            <a:off x="0" y="9583587"/>
            <a:ext cx="6858000" cy="2317928"/>
          </a:xfrm>
          <a:prstGeom prst="frame">
            <a:avLst>
              <a:gd name="adj1" fmla="val 2476"/>
            </a:avLst>
          </a:prstGeom>
          <a:solidFill>
            <a:schemeClr val="accent1">
              <a:lumMod val="40000"/>
              <a:lumOff val="6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1B383351-54B7-2371-C620-89847B69C141}"/>
              </a:ext>
            </a:extLst>
          </p:cNvPr>
          <p:cNvSpPr txBox="1"/>
          <p:nvPr/>
        </p:nvSpPr>
        <p:spPr>
          <a:xfrm>
            <a:off x="-6906648" y="8022508"/>
            <a:ext cx="6291256" cy="36240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ja-JP" altLang="en-US" dirty="0">
                <a:latin typeface="ゆず ポップ A [M] Bold" panose="02000609000000000000" pitchFamily="1" charset="-128"/>
                <a:ea typeface="ゆず ポップ A [M] Bold" panose="02000609000000000000" pitchFamily="1" charset="-128"/>
              </a:rPr>
              <a:t> </a:t>
            </a:r>
            <a:r>
              <a:rPr kumimoji="1" lang="ja-JP" altLang="en-US" sz="1050" dirty="0">
                <a:latin typeface="ゆず ポップ A [M] Bold" panose="02000609000000000000" pitchFamily="1" charset="-128"/>
                <a:ea typeface="ゆず ポップ A [M] Bold" panose="02000609000000000000" pitchFamily="1" charset="-128"/>
              </a:rPr>
              <a:t>●冬休みの期間中は</a:t>
            </a:r>
            <a:r>
              <a:rPr kumimoji="1" lang="en-US" altLang="ja-JP" sz="1050" dirty="0">
                <a:latin typeface="ゆず ポップ A [M] Bold" panose="02000609000000000000" pitchFamily="1" charset="-128"/>
                <a:ea typeface="ゆず ポップ A [M] Bold" panose="02000609000000000000" pitchFamily="1" charset="-128"/>
              </a:rPr>
              <a:t>8</a:t>
            </a:r>
            <a:r>
              <a:rPr kumimoji="1" lang="ja-JP" altLang="en-US" sz="1050" dirty="0">
                <a:latin typeface="ゆず ポップ A [M] Bold" panose="02000609000000000000" pitchFamily="1" charset="-128"/>
                <a:ea typeface="ゆず ポップ A [M] Bold" panose="02000609000000000000" pitchFamily="1" charset="-128"/>
              </a:rPr>
              <a:t>時から開館しております。</a:t>
            </a:r>
            <a:endParaRPr kumimoji="1" lang="en-US" altLang="ja-JP" sz="1050" dirty="0">
              <a:latin typeface="ゆず ポップ A [M] Bold" panose="02000609000000000000" pitchFamily="1" charset="-128"/>
              <a:ea typeface="ゆず ポップ A [M] Bold" panose="02000609000000000000" pitchFamily="1" charset="-128"/>
            </a:endParaRPr>
          </a:p>
          <a:p>
            <a:r>
              <a:rPr kumimoji="1" lang="ja-JP" altLang="en-US" sz="1050" b="1" dirty="0">
                <a:latin typeface="ゆず ポップ A [M] Bold" panose="02000609000000000000" pitchFamily="1" charset="-128"/>
                <a:ea typeface="ゆず ポップ A [M] Bold" panose="02000609000000000000" pitchFamily="1" charset="-128"/>
              </a:rPr>
              <a:t>　　ただし、</a:t>
            </a:r>
            <a:r>
              <a:rPr kumimoji="1" lang="en-US" altLang="ja-JP" sz="1050" b="1" dirty="0">
                <a:latin typeface="ゆず ポップ A [M] Bold" panose="02000609000000000000" pitchFamily="1" charset="-128"/>
                <a:ea typeface="ゆず ポップ A [M] Bold" panose="02000609000000000000" pitchFamily="1" charset="-128"/>
              </a:rPr>
              <a:t>12</a:t>
            </a:r>
            <a:r>
              <a:rPr kumimoji="1" lang="ja-JP" altLang="en-US" sz="1050" b="1" dirty="0">
                <a:latin typeface="ゆず ポップ A [M] Bold" panose="02000609000000000000" pitchFamily="1" charset="-128"/>
                <a:ea typeface="ゆず ポップ A [M] Bold" panose="02000609000000000000" pitchFamily="1" charset="-128"/>
              </a:rPr>
              <a:t>月</a:t>
            </a:r>
            <a:r>
              <a:rPr kumimoji="1" lang="en-US" altLang="ja-JP" sz="1050" b="1" dirty="0">
                <a:latin typeface="ゆず ポップ A [M] Bold" panose="02000609000000000000" pitchFamily="1" charset="-128"/>
                <a:ea typeface="ゆず ポップ A [M] Bold" panose="02000609000000000000" pitchFamily="1" charset="-128"/>
              </a:rPr>
              <a:t>29</a:t>
            </a:r>
            <a:r>
              <a:rPr kumimoji="1" lang="ja-JP" altLang="en-US" sz="1050" b="1" dirty="0">
                <a:latin typeface="ゆず ポップ A [M] Bold" panose="02000609000000000000" pitchFamily="1" charset="-128"/>
                <a:ea typeface="ゆず ポップ A [M] Bold" panose="02000609000000000000" pitchFamily="1" charset="-128"/>
              </a:rPr>
              <a:t>日</a:t>
            </a:r>
            <a:r>
              <a:rPr kumimoji="1" lang="en-US" altLang="ja-JP" sz="1050" b="1" dirty="0">
                <a:latin typeface="ゆず ポップ A [M] Bold" panose="02000609000000000000" pitchFamily="1" charset="-128"/>
                <a:ea typeface="ゆず ポップ A [M] Bold" panose="02000609000000000000" pitchFamily="1" charset="-128"/>
              </a:rPr>
              <a:t>(</a:t>
            </a:r>
            <a:r>
              <a:rPr kumimoji="1" lang="ja-JP" altLang="en-US" sz="1050" b="1" dirty="0">
                <a:latin typeface="ゆず ポップ A [M] Bold" panose="02000609000000000000" pitchFamily="1" charset="-128"/>
                <a:ea typeface="ゆず ポップ A [M] Bold" panose="02000609000000000000" pitchFamily="1" charset="-128"/>
              </a:rPr>
              <a:t>日</a:t>
            </a:r>
            <a:r>
              <a:rPr kumimoji="1" lang="en-US" altLang="ja-JP" sz="1050" b="1" dirty="0">
                <a:latin typeface="ゆず ポップ A [M] Bold" panose="02000609000000000000" pitchFamily="1" charset="-128"/>
                <a:ea typeface="ゆず ポップ A [M] Bold" panose="02000609000000000000" pitchFamily="1" charset="-128"/>
              </a:rPr>
              <a:t>)</a:t>
            </a:r>
            <a:r>
              <a:rPr kumimoji="1" lang="ja-JP" altLang="en-US" sz="1050" b="1" dirty="0">
                <a:latin typeface="ゆず ポップ A [M] Bold" panose="02000609000000000000" pitchFamily="1" charset="-128"/>
                <a:ea typeface="ゆず ポップ A [M] Bold" panose="02000609000000000000" pitchFamily="1" charset="-128"/>
              </a:rPr>
              <a:t>～</a:t>
            </a:r>
            <a:r>
              <a:rPr kumimoji="1" lang="en-US" altLang="ja-JP" sz="1050" b="1" dirty="0">
                <a:latin typeface="ゆず ポップ A [M] Bold" panose="02000609000000000000" pitchFamily="1" charset="-128"/>
                <a:ea typeface="ゆず ポップ A [M] Bold" panose="02000609000000000000" pitchFamily="1" charset="-128"/>
              </a:rPr>
              <a:t>1</a:t>
            </a:r>
            <a:r>
              <a:rPr kumimoji="1" lang="ja-JP" altLang="en-US" sz="1050" b="1" dirty="0">
                <a:latin typeface="ゆず ポップ A [M] Bold" panose="02000609000000000000" pitchFamily="1" charset="-128"/>
                <a:ea typeface="ゆず ポップ A [M] Bold" panose="02000609000000000000" pitchFamily="1" charset="-128"/>
              </a:rPr>
              <a:t>月</a:t>
            </a:r>
            <a:r>
              <a:rPr kumimoji="1" lang="en-US" altLang="ja-JP" sz="1050" b="1" dirty="0">
                <a:latin typeface="ゆず ポップ A [M] Bold" panose="02000609000000000000" pitchFamily="1" charset="-128"/>
                <a:ea typeface="ゆず ポップ A [M] Bold" panose="02000609000000000000" pitchFamily="1" charset="-128"/>
              </a:rPr>
              <a:t>3</a:t>
            </a:r>
            <a:r>
              <a:rPr kumimoji="1" lang="ja-JP" altLang="en-US" sz="1050" b="1" dirty="0">
                <a:latin typeface="ゆず ポップ A [M] Bold" panose="02000609000000000000" pitchFamily="1" charset="-128"/>
                <a:ea typeface="ゆず ポップ A [M] Bold" panose="02000609000000000000" pitchFamily="1" charset="-128"/>
              </a:rPr>
              <a:t>日</a:t>
            </a:r>
            <a:r>
              <a:rPr kumimoji="1" lang="en-US" altLang="ja-JP" sz="1050" b="1" dirty="0">
                <a:latin typeface="ゆず ポップ A [M] Bold" panose="02000609000000000000" pitchFamily="1" charset="-128"/>
                <a:ea typeface="ゆず ポップ A [M] Bold" panose="02000609000000000000" pitchFamily="1" charset="-128"/>
              </a:rPr>
              <a:t>(</a:t>
            </a:r>
            <a:r>
              <a:rPr kumimoji="1" lang="ja-JP" altLang="en-US" sz="1050" b="1" dirty="0">
                <a:latin typeface="ゆず ポップ A [M] Bold" panose="02000609000000000000" pitchFamily="1" charset="-128"/>
                <a:ea typeface="ゆず ポップ A [M] Bold" panose="02000609000000000000" pitchFamily="1" charset="-128"/>
              </a:rPr>
              <a:t>金</a:t>
            </a:r>
            <a:r>
              <a:rPr kumimoji="1" lang="en-US" altLang="ja-JP" sz="1050" b="1" dirty="0">
                <a:latin typeface="ゆず ポップ A [M] Bold" panose="02000609000000000000" pitchFamily="1" charset="-128"/>
                <a:ea typeface="ゆず ポップ A [M] Bold" panose="02000609000000000000" pitchFamily="1" charset="-128"/>
              </a:rPr>
              <a:t>)</a:t>
            </a:r>
            <a:r>
              <a:rPr kumimoji="1" lang="ja-JP" altLang="en-US" sz="1050" b="1" dirty="0">
                <a:latin typeface="ゆず ポップ A [M] Bold" panose="02000609000000000000" pitchFamily="1" charset="-128"/>
                <a:ea typeface="ゆず ポップ A [M] Bold" panose="02000609000000000000" pitchFamily="1" charset="-128"/>
              </a:rPr>
              <a:t>までは閉館となります。</a:t>
            </a:r>
            <a:endParaRPr kumimoji="1" lang="en-US" altLang="ja-JP" sz="1050" b="1" dirty="0">
              <a:latin typeface="ゆず ポップ A [M] Bold" panose="02000609000000000000" pitchFamily="1" charset="-128"/>
              <a:ea typeface="ゆず ポップ A [M] Bold" panose="02000609000000000000" pitchFamily="1" charset="-128"/>
            </a:endParaRPr>
          </a:p>
          <a:p>
            <a:r>
              <a:rPr kumimoji="1" lang="ja-JP" altLang="en-US" sz="1050" dirty="0">
                <a:latin typeface="ゆず ポップ A [M] Bold" panose="02000609000000000000" pitchFamily="1" charset="-128"/>
                <a:ea typeface="ゆず ポップ A [M] Bold" panose="02000609000000000000" pitchFamily="1" charset="-128"/>
              </a:rPr>
              <a:t>　　登館の際は、</a:t>
            </a:r>
            <a:r>
              <a:rPr kumimoji="1" lang="en-US" altLang="ja-JP" sz="1200" b="1" u="sng" dirty="0">
                <a:latin typeface="ゆず ポップ A [M] Bold" panose="02000609000000000000" pitchFamily="1" charset="-128"/>
                <a:ea typeface="ゆず ポップ A [M] Bold" panose="02000609000000000000" pitchFamily="1" charset="-128"/>
              </a:rPr>
              <a:t>9</a:t>
            </a:r>
            <a:r>
              <a:rPr kumimoji="1" lang="ja-JP" altLang="en-US" sz="1200" b="1" u="sng" dirty="0">
                <a:latin typeface="ゆず ポップ A [M] Bold" panose="02000609000000000000" pitchFamily="1" charset="-128"/>
                <a:ea typeface="ゆず ポップ A [M] Bold" panose="02000609000000000000" pitchFamily="1" charset="-128"/>
              </a:rPr>
              <a:t>時</a:t>
            </a:r>
            <a:r>
              <a:rPr kumimoji="1" lang="en-US" altLang="ja-JP" sz="1200" b="1" u="sng" dirty="0">
                <a:latin typeface="ゆず ポップ A [M] Bold" panose="02000609000000000000" pitchFamily="1" charset="-128"/>
                <a:ea typeface="ゆず ポップ A [M] Bold" panose="02000609000000000000" pitchFamily="1" charset="-128"/>
              </a:rPr>
              <a:t>40</a:t>
            </a:r>
            <a:r>
              <a:rPr kumimoji="1" lang="ja-JP" altLang="en-US" sz="1200" b="1" u="sng" dirty="0">
                <a:latin typeface="ゆず ポップ A [M] Bold" panose="02000609000000000000" pitchFamily="1" charset="-128"/>
                <a:ea typeface="ゆず ポップ A [M] Bold" panose="02000609000000000000" pitchFamily="1" charset="-128"/>
              </a:rPr>
              <a:t>分までに登館してください</a:t>
            </a:r>
            <a:r>
              <a:rPr kumimoji="1" lang="ja-JP" altLang="en-US" sz="1200" b="1" dirty="0">
                <a:latin typeface="ゆず ポップ A [M] Bold" panose="02000609000000000000" pitchFamily="1" charset="-128"/>
                <a:ea typeface="ゆず ポップ A [M] Bold" panose="02000609000000000000" pitchFamily="1" charset="-128"/>
              </a:rPr>
              <a:t>。</a:t>
            </a:r>
            <a:endParaRPr kumimoji="1" lang="en-US" altLang="ja-JP" sz="1200" b="1" dirty="0">
              <a:latin typeface="ゆず ポップ A [M] Bold" panose="02000609000000000000" pitchFamily="1" charset="-128"/>
              <a:ea typeface="ゆず ポップ A [M] Bold" panose="02000609000000000000" pitchFamily="1" charset="-128"/>
            </a:endParaRPr>
          </a:p>
          <a:p>
            <a:r>
              <a:rPr kumimoji="1" lang="ja-JP" altLang="en-US" sz="1050" dirty="0">
                <a:latin typeface="ゆず ポップ A [M] Bold" panose="02000609000000000000" pitchFamily="1" charset="-128"/>
                <a:ea typeface="ゆず ポップ A [M] Bold" panose="02000609000000000000" pitchFamily="1" charset="-128"/>
              </a:rPr>
              <a:t>　　</a:t>
            </a:r>
            <a:r>
              <a:rPr kumimoji="1" lang="en-US" altLang="ja-JP" sz="1050" dirty="0">
                <a:latin typeface="ゆず ポップ A [M] Bold" panose="02000609000000000000" pitchFamily="1" charset="-128"/>
                <a:ea typeface="ゆず ポップ A [M] Bold" panose="02000609000000000000" pitchFamily="1" charset="-128"/>
              </a:rPr>
              <a:t>8</a:t>
            </a:r>
            <a:r>
              <a:rPr kumimoji="1" lang="ja-JP" altLang="en-US" sz="1050" dirty="0">
                <a:latin typeface="ゆず ポップ A [M] Bold" panose="02000609000000000000" pitchFamily="1" charset="-128"/>
                <a:ea typeface="ゆず ポップ A [M] Bold" panose="02000609000000000000" pitchFamily="1" charset="-128"/>
              </a:rPr>
              <a:t>時～</a:t>
            </a:r>
            <a:r>
              <a:rPr kumimoji="1" lang="en-US" altLang="ja-JP" sz="1050" dirty="0">
                <a:latin typeface="ゆず ポップ A [M] Bold" panose="02000609000000000000" pitchFamily="1" charset="-128"/>
                <a:ea typeface="ゆず ポップ A [M] Bold" panose="02000609000000000000" pitchFamily="1" charset="-128"/>
              </a:rPr>
              <a:t>9</a:t>
            </a:r>
            <a:r>
              <a:rPr kumimoji="1" lang="ja-JP" altLang="en-US" sz="1050" dirty="0">
                <a:latin typeface="ゆず ポップ A [M] Bold" panose="02000609000000000000" pitchFamily="1" charset="-128"/>
                <a:ea typeface="ゆず ポップ A [M] Bold" panose="02000609000000000000" pitchFamily="1" charset="-128"/>
              </a:rPr>
              <a:t>時</a:t>
            </a:r>
            <a:r>
              <a:rPr kumimoji="1" lang="en-US" altLang="ja-JP" sz="1050" dirty="0">
                <a:latin typeface="ゆず ポップ A [M] Bold" panose="02000609000000000000" pitchFamily="1" charset="-128"/>
                <a:ea typeface="ゆず ポップ A [M] Bold" panose="02000609000000000000" pitchFamily="1" charset="-128"/>
              </a:rPr>
              <a:t>40</a:t>
            </a:r>
            <a:r>
              <a:rPr kumimoji="1" lang="ja-JP" altLang="en-US" sz="1050" dirty="0">
                <a:latin typeface="ゆず ポップ A [M] Bold" panose="02000609000000000000" pitchFamily="1" charset="-128"/>
                <a:ea typeface="ゆず ポップ A [M] Bold" panose="02000609000000000000" pitchFamily="1" charset="-128"/>
              </a:rPr>
              <a:t>分までは、学校の宿題やお家でされているドリル、読書をする時間となります。</a:t>
            </a:r>
            <a:endParaRPr kumimoji="1" lang="en-US" altLang="ja-JP" sz="1050" dirty="0">
              <a:latin typeface="ゆず ポップ A [M] Bold" panose="02000609000000000000" pitchFamily="1" charset="-128"/>
              <a:ea typeface="ゆず ポップ A [M] Bold" panose="02000609000000000000" pitchFamily="1" charset="-128"/>
            </a:endParaRPr>
          </a:p>
          <a:p>
            <a:r>
              <a:rPr kumimoji="1" lang="ja-JP" altLang="en-US" sz="1050" dirty="0">
                <a:latin typeface="ゆず ポップ A [M] Bold" panose="02000609000000000000" pitchFamily="1" charset="-128"/>
                <a:ea typeface="ゆず ポップ A [M] Bold" panose="02000609000000000000" pitchFamily="1" charset="-128"/>
              </a:rPr>
              <a:t>　　</a:t>
            </a:r>
            <a:r>
              <a:rPr kumimoji="1" lang="en-US" altLang="ja-JP" sz="1050" dirty="0">
                <a:latin typeface="ゆず ポップ A [M] Bold" panose="02000609000000000000" pitchFamily="1" charset="-128"/>
                <a:ea typeface="ゆず ポップ A [M] Bold" panose="02000609000000000000" pitchFamily="1" charset="-128"/>
              </a:rPr>
              <a:t>7</a:t>
            </a:r>
            <a:r>
              <a:rPr kumimoji="1" lang="ja-JP" altLang="en-US" sz="1050" dirty="0">
                <a:latin typeface="ゆず ポップ A [M] Bold" panose="02000609000000000000" pitchFamily="1" charset="-128"/>
                <a:ea typeface="ゆず ポップ A [M] Bold" panose="02000609000000000000" pitchFamily="1" charset="-128"/>
              </a:rPr>
              <a:t>日</a:t>
            </a:r>
            <a:r>
              <a:rPr kumimoji="1" lang="en-US" altLang="ja-JP" sz="1050" dirty="0">
                <a:latin typeface="ゆず ポップ A [M] Bold" panose="02000609000000000000" pitchFamily="1" charset="-128"/>
                <a:ea typeface="ゆず ポップ A [M] Bold" panose="02000609000000000000" pitchFamily="1" charset="-128"/>
              </a:rPr>
              <a:t>(</a:t>
            </a:r>
            <a:r>
              <a:rPr kumimoji="1" lang="ja-JP" altLang="en-US" sz="1050" dirty="0">
                <a:latin typeface="ゆず ポップ A [M] Bold" panose="02000609000000000000" pitchFamily="1" charset="-128"/>
                <a:ea typeface="ゆず ポップ A [M] Bold" panose="02000609000000000000" pitchFamily="1" charset="-128"/>
              </a:rPr>
              <a:t>火</a:t>
            </a:r>
            <a:r>
              <a:rPr kumimoji="1" lang="en-US" altLang="ja-JP" sz="1050" dirty="0">
                <a:latin typeface="ゆず ポップ A [M] Bold" panose="02000609000000000000" pitchFamily="1" charset="-128"/>
                <a:ea typeface="ゆず ポップ A [M] Bold" panose="02000609000000000000" pitchFamily="1" charset="-128"/>
              </a:rPr>
              <a:t>)</a:t>
            </a:r>
            <a:r>
              <a:rPr kumimoji="1" lang="ja-JP" altLang="en-US" sz="1050" dirty="0">
                <a:latin typeface="ゆず ポップ A [M] Bold" panose="02000609000000000000" pitchFamily="1" charset="-128"/>
                <a:ea typeface="ゆず ポップ A [M] Bold" panose="02000609000000000000" pitchFamily="1" charset="-128"/>
              </a:rPr>
              <a:t>まではお弁当・水筒の用意をお願いします。</a:t>
            </a:r>
            <a:endParaRPr kumimoji="1" lang="en-US" altLang="ja-JP" sz="1050" dirty="0">
              <a:latin typeface="ゆず ポップ A [M] Bold" panose="02000609000000000000" pitchFamily="1" charset="-128"/>
              <a:ea typeface="ゆず ポップ A [M] Bold" panose="02000609000000000000" pitchFamily="1" charset="-128"/>
            </a:endParaRPr>
          </a:p>
          <a:p>
            <a:endParaRPr kumimoji="1" lang="en-US" altLang="ja-JP" sz="1050" dirty="0">
              <a:latin typeface="ゆず ポップ A [M] Bold" panose="02000609000000000000" pitchFamily="1" charset="-128"/>
              <a:ea typeface="ゆず ポップ A [M] Bold" panose="02000609000000000000" pitchFamily="1" charset="-128"/>
            </a:endParaRPr>
          </a:p>
          <a:p>
            <a:r>
              <a:rPr kumimoji="1" lang="ja-JP" altLang="en-US" sz="1050" dirty="0">
                <a:latin typeface="ゆず ポップ A [M] Bold" panose="02000609000000000000" pitchFamily="1" charset="-128"/>
                <a:ea typeface="ゆず ポップ A [M] Bold" panose="02000609000000000000" pitchFamily="1" charset="-128"/>
              </a:rPr>
              <a:t>　●「一般来館」で利用される際は</a:t>
            </a:r>
            <a:r>
              <a:rPr kumimoji="1" lang="en-US" altLang="ja-JP" sz="1050" dirty="0">
                <a:latin typeface="ゆず ポップ A [M] Bold" panose="02000609000000000000" pitchFamily="1" charset="-128"/>
                <a:ea typeface="ゆず ポップ A [M] Bold" panose="02000609000000000000" pitchFamily="1" charset="-128"/>
              </a:rPr>
              <a:t>10</a:t>
            </a:r>
            <a:r>
              <a:rPr kumimoji="1" lang="ja-JP" altLang="en-US" sz="1050" dirty="0">
                <a:latin typeface="ゆず ポップ A [M] Bold" panose="02000609000000000000" pitchFamily="1" charset="-128"/>
                <a:ea typeface="ゆず ポップ A [M] Bold" panose="02000609000000000000" pitchFamily="1" charset="-128"/>
              </a:rPr>
              <a:t>時から</a:t>
            </a:r>
            <a:r>
              <a:rPr kumimoji="1" lang="en-US" altLang="ja-JP" sz="1050" dirty="0">
                <a:latin typeface="ゆず ポップ A [M] Bold" panose="02000609000000000000" pitchFamily="1" charset="-128"/>
                <a:ea typeface="ゆず ポップ A [M] Bold" panose="02000609000000000000" pitchFamily="1" charset="-128"/>
              </a:rPr>
              <a:t>17</a:t>
            </a:r>
            <a:r>
              <a:rPr kumimoji="1" lang="ja-JP" altLang="en-US" sz="1050" dirty="0">
                <a:latin typeface="ゆず ポップ A [M] Bold" panose="02000609000000000000" pitchFamily="1" charset="-128"/>
                <a:ea typeface="ゆず ポップ A [M] Bold" panose="02000609000000000000" pitchFamily="1" charset="-128"/>
              </a:rPr>
              <a:t>時までとなります。</a:t>
            </a:r>
            <a:endParaRPr kumimoji="1" lang="en-US" altLang="ja-JP" sz="1050" dirty="0">
              <a:latin typeface="ゆず ポップ A [M] Bold" panose="02000609000000000000" pitchFamily="1" charset="-128"/>
              <a:ea typeface="ゆず ポップ A [M] Bold" panose="02000609000000000000" pitchFamily="1" charset="-128"/>
            </a:endParaRPr>
          </a:p>
          <a:p>
            <a:r>
              <a:rPr kumimoji="1" lang="ja-JP" altLang="en-US" sz="1050" dirty="0">
                <a:latin typeface="ゆず ポップ A [M] Bold" panose="02000609000000000000" pitchFamily="1" charset="-128"/>
                <a:ea typeface="ゆず ポップ A [M] Bold" panose="02000609000000000000" pitchFamily="1" charset="-128"/>
              </a:rPr>
              <a:t>　　昼食は一度帰宅して食べ、</a:t>
            </a:r>
            <a:r>
              <a:rPr kumimoji="1" lang="en-US" altLang="ja-JP" sz="1050" dirty="0">
                <a:latin typeface="ゆず ポップ A [M] Bold" panose="02000609000000000000" pitchFamily="1" charset="-128"/>
                <a:ea typeface="ゆず ポップ A [M] Bold" panose="02000609000000000000" pitchFamily="1" charset="-128"/>
              </a:rPr>
              <a:t>13</a:t>
            </a:r>
            <a:r>
              <a:rPr kumimoji="1" lang="ja-JP" altLang="en-US" sz="1050" dirty="0">
                <a:latin typeface="ゆず ポップ A [M] Bold" panose="02000609000000000000" pitchFamily="1" charset="-128"/>
                <a:ea typeface="ゆず ポップ A [M] Bold" panose="02000609000000000000" pitchFamily="1" charset="-128"/>
              </a:rPr>
              <a:t>時から来館できます。水筒を必ずお持ちください。</a:t>
            </a:r>
            <a:endParaRPr kumimoji="1" lang="en-US" altLang="ja-JP" sz="1050" dirty="0">
              <a:latin typeface="ゆず ポップ A [M] Bold" panose="02000609000000000000" pitchFamily="1" charset="-128"/>
              <a:ea typeface="ゆず ポップ A [M] Bold" panose="02000609000000000000" pitchFamily="1" charset="-128"/>
            </a:endParaRPr>
          </a:p>
          <a:p>
            <a:r>
              <a:rPr kumimoji="1" lang="ja-JP" altLang="en-US" sz="1050" dirty="0">
                <a:latin typeface="ゆず ポップ A [M] Bold" panose="02000609000000000000" pitchFamily="1" charset="-128"/>
                <a:ea typeface="ゆず ポップ A [M] Bold" panose="02000609000000000000" pitchFamily="1" charset="-128"/>
              </a:rPr>
              <a:t>　　おやつは館で食べず「お持ち帰り」となります。</a:t>
            </a:r>
            <a:endParaRPr kumimoji="1" lang="en-US" altLang="ja-JP" sz="1050" dirty="0">
              <a:latin typeface="ゆず ポップ A [M] Bold" panose="02000609000000000000" pitchFamily="1" charset="-128"/>
              <a:ea typeface="ゆず ポップ A [M] Bold" panose="02000609000000000000" pitchFamily="1" charset="-128"/>
            </a:endParaRPr>
          </a:p>
          <a:p>
            <a:r>
              <a:rPr kumimoji="1" lang="ja-JP" altLang="en-US" sz="1050" dirty="0">
                <a:latin typeface="ゆず ポップ A [M] Bold" panose="02000609000000000000" pitchFamily="1" charset="-128"/>
                <a:ea typeface="ゆず ポップ A [M] Bold" panose="02000609000000000000" pitchFamily="1" charset="-128"/>
              </a:rPr>
              <a:t>　　</a:t>
            </a:r>
            <a:endParaRPr kumimoji="1" lang="en-US" altLang="ja-JP" sz="1050" dirty="0">
              <a:latin typeface="ゆず ポップ A [M] Bold" panose="02000609000000000000" pitchFamily="1" charset="-128"/>
              <a:ea typeface="ゆず ポップ A [M] Bold" panose="02000609000000000000" pitchFamily="1" charset="-128"/>
            </a:endParaRPr>
          </a:p>
          <a:p>
            <a:r>
              <a:rPr kumimoji="1" lang="ja-JP" altLang="en-US" sz="1050" dirty="0">
                <a:latin typeface="ゆず ポップ A [M] Bold" panose="02000609000000000000" pitchFamily="1" charset="-128"/>
                <a:ea typeface="ゆず ポップ A [M] Bold" panose="02000609000000000000" pitchFamily="1" charset="-128"/>
              </a:rPr>
              <a:t>　●</a:t>
            </a:r>
            <a:r>
              <a:rPr kumimoji="1" lang="en-US" altLang="ja-JP" sz="1050" dirty="0">
                <a:latin typeface="ゆず ポップ A [M] Bold" panose="02000609000000000000" pitchFamily="1" charset="-128"/>
                <a:ea typeface="ゆず ポップ A [M] Bold" panose="02000609000000000000" pitchFamily="1" charset="-128"/>
              </a:rPr>
              <a:t>18</a:t>
            </a:r>
            <a:r>
              <a:rPr kumimoji="1" lang="ja-JP" altLang="en-US" sz="1050" dirty="0">
                <a:latin typeface="ゆず ポップ A [M] Bold" panose="02000609000000000000" pitchFamily="1" charset="-128"/>
                <a:ea typeface="ゆず ポップ A [M] Bold" panose="02000609000000000000" pitchFamily="1" charset="-128"/>
              </a:rPr>
              <a:t>日</a:t>
            </a:r>
            <a:r>
              <a:rPr kumimoji="1" lang="en-US" altLang="ja-JP" sz="1050" dirty="0">
                <a:latin typeface="ゆず ポップ A [M] Bold" panose="02000609000000000000" pitchFamily="1" charset="-128"/>
                <a:ea typeface="ゆず ポップ A [M] Bold" panose="02000609000000000000" pitchFamily="1" charset="-128"/>
              </a:rPr>
              <a:t>(</a:t>
            </a:r>
            <a:r>
              <a:rPr kumimoji="1" lang="ja-JP" altLang="en-US" sz="1050" dirty="0">
                <a:latin typeface="ゆず ポップ A [M] Bold" panose="02000609000000000000" pitchFamily="1" charset="-128"/>
                <a:ea typeface="ゆず ポップ A [M] Bold" panose="02000609000000000000" pitchFamily="1" charset="-128"/>
              </a:rPr>
              <a:t>土</a:t>
            </a:r>
            <a:r>
              <a:rPr kumimoji="1" lang="en-US" altLang="ja-JP" sz="1050" dirty="0">
                <a:latin typeface="ゆず ポップ A [M] Bold" panose="02000609000000000000" pitchFamily="1" charset="-128"/>
                <a:ea typeface="ゆず ポップ A [M] Bold" panose="02000609000000000000" pitchFamily="1" charset="-128"/>
              </a:rPr>
              <a:t>)</a:t>
            </a:r>
            <a:r>
              <a:rPr kumimoji="1" lang="ja-JP" altLang="en-US" sz="1050" dirty="0">
                <a:latin typeface="ゆず ポップ A [M] Bold" panose="02000609000000000000" pitchFamily="1" charset="-128"/>
                <a:ea typeface="ゆず ポップ A [M] Bold" panose="02000609000000000000" pitchFamily="1" charset="-128"/>
              </a:rPr>
              <a:t>は、</a:t>
            </a:r>
            <a:r>
              <a:rPr lang="ja-JP" altLang="en-US" sz="1050" b="0" i="0" dirty="0">
                <a:effectLst/>
                <a:latin typeface="ゆず ポップ A [M] Bold" panose="02000609000000000000" pitchFamily="1" charset="-128"/>
                <a:ea typeface="ゆず ポップ A [M] Bold" panose="02000609000000000000" pitchFamily="1" charset="-128"/>
              </a:rPr>
              <a:t>「京の匠の技を知る！伝統工芸体験」 ～京焼・清水焼の絵付け体験会～</a:t>
            </a:r>
            <a:endParaRPr lang="en-US" altLang="ja-JP" sz="1050" b="0" i="0" dirty="0">
              <a:effectLst/>
              <a:latin typeface="ゆず ポップ A [M] Bold" panose="02000609000000000000" pitchFamily="1" charset="-128"/>
              <a:ea typeface="ゆず ポップ A [M] Bold" panose="02000609000000000000" pitchFamily="1" charset="-128"/>
            </a:endParaRPr>
          </a:p>
          <a:p>
            <a:r>
              <a:rPr kumimoji="1" lang="ja-JP" altLang="en-US" sz="1050" dirty="0">
                <a:latin typeface="Noto Sans JP"/>
                <a:ea typeface="ゆず ポップ A [M] Bold" panose="02000609000000000000" pitchFamily="1" charset="-128"/>
              </a:rPr>
              <a:t>　　</a:t>
            </a:r>
            <a:r>
              <a:rPr kumimoji="1" lang="ja-JP" altLang="en-US" sz="1050" dirty="0">
                <a:latin typeface="ゆず ポップ A [M] Bold" panose="02000609000000000000" pitchFamily="1" charset="-128"/>
                <a:ea typeface="ゆず ポップ A [M] Bold" panose="02000609000000000000" pitchFamily="1" charset="-128"/>
              </a:rPr>
              <a:t>があります。内容は</a:t>
            </a:r>
            <a:r>
              <a:rPr kumimoji="1" lang="ja-JP" altLang="en-US" sz="1050" u="sng" dirty="0">
                <a:latin typeface="ゆず ポップ A [M] Bold" panose="02000609000000000000" pitchFamily="1" charset="-128"/>
                <a:ea typeface="ゆず ポップ A [M] Bold" panose="02000609000000000000" pitchFamily="1" charset="-128"/>
              </a:rPr>
              <a:t>湯のみ</a:t>
            </a:r>
            <a:r>
              <a:rPr kumimoji="1" lang="ja-JP" altLang="en-US" sz="1050" dirty="0">
                <a:latin typeface="ゆず ポップ A [M] Bold" panose="02000609000000000000" pitchFamily="1" charset="-128"/>
                <a:ea typeface="ゆず ポップ A [M] Bold" panose="02000609000000000000" pitchFamily="1" charset="-128"/>
              </a:rPr>
              <a:t>に絵付けをします。</a:t>
            </a:r>
            <a:endParaRPr kumimoji="1" lang="en-US" altLang="ja-JP" sz="1050" dirty="0">
              <a:latin typeface="ゆず ポップ A [M] Bold" panose="02000609000000000000" pitchFamily="1" charset="-128"/>
              <a:ea typeface="ゆず ポップ A [M] Bold" panose="02000609000000000000" pitchFamily="1" charset="-128"/>
            </a:endParaRPr>
          </a:p>
          <a:p>
            <a:r>
              <a:rPr kumimoji="1" lang="ja-JP" altLang="en-US" sz="1050" dirty="0">
                <a:latin typeface="ゆず ポップ A [M] Bold" panose="02000609000000000000" pitchFamily="1" charset="-128"/>
                <a:ea typeface="ゆず ポップ A [M] Bold" panose="02000609000000000000" pitchFamily="1" charset="-128"/>
              </a:rPr>
              <a:t>　　当選された方は</a:t>
            </a:r>
            <a:r>
              <a:rPr kumimoji="1" lang="en-US" altLang="ja-JP" sz="1050" dirty="0">
                <a:latin typeface="ゆず ポップ A [M] Bold" panose="02000609000000000000" pitchFamily="1" charset="-128"/>
                <a:ea typeface="ゆず ポップ A [M] Bold" panose="02000609000000000000" pitchFamily="1" charset="-128"/>
              </a:rPr>
              <a:t>13</a:t>
            </a:r>
            <a:r>
              <a:rPr kumimoji="1" lang="ja-JP" altLang="en-US" sz="1050" dirty="0">
                <a:latin typeface="ゆず ポップ A [M] Bold" panose="02000609000000000000" pitchFamily="1" charset="-128"/>
                <a:ea typeface="ゆず ポップ A [M] Bold" panose="02000609000000000000" pitchFamily="1" charset="-128"/>
              </a:rPr>
              <a:t>時</a:t>
            </a:r>
            <a:r>
              <a:rPr kumimoji="1" lang="en-US" altLang="ja-JP" sz="1050" dirty="0">
                <a:latin typeface="ゆず ポップ A [M] Bold" panose="02000609000000000000" pitchFamily="1" charset="-128"/>
                <a:ea typeface="ゆず ポップ A [M] Bold" panose="02000609000000000000" pitchFamily="1" charset="-128"/>
              </a:rPr>
              <a:t>30</a:t>
            </a:r>
            <a:r>
              <a:rPr kumimoji="1" lang="ja-JP" altLang="en-US" sz="1050" dirty="0">
                <a:latin typeface="ゆず ポップ A [M] Bold" panose="02000609000000000000" pitchFamily="1" charset="-128"/>
                <a:ea typeface="ゆず ポップ A [M] Bold" panose="02000609000000000000" pitchFamily="1" charset="-128"/>
              </a:rPr>
              <a:t>分に児童館にお越しください。</a:t>
            </a:r>
            <a:endParaRPr kumimoji="1" lang="en-US" altLang="ja-JP" sz="1050" dirty="0">
              <a:latin typeface="ゆず ポップ A [M] Bold" panose="02000609000000000000" pitchFamily="1" charset="-128"/>
              <a:ea typeface="ゆず ポップ A [M] Bold" panose="02000609000000000000" pitchFamily="1" charset="-128"/>
            </a:endParaRPr>
          </a:p>
          <a:p>
            <a:r>
              <a:rPr kumimoji="1" lang="ja-JP" altLang="en-US" sz="1050" dirty="0">
                <a:latin typeface="ゆず ポップ A [M] Bold" panose="02000609000000000000" pitchFamily="1" charset="-128"/>
                <a:ea typeface="ゆず ポップ A [M] Bold" panose="02000609000000000000" pitchFamily="1" charset="-128"/>
              </a:rPr>
              <a:t>　　ご不明な点等ありましたら、児童館までご連絡ください。</a:t>
            </a:r>
            <a:endParaRPr kumimoji="1" lang="en-US" altLang="ja-JP" sz="1050" dirty="0">
              <a:latin typeface="ゆず ポップ A [M] Bold" panose="02000609000000000000" pitchFamily="1" charset="-128"/>
              <a:ea typeface="ゆず ポップ A [M] Bold" panose="02000609000000000000" pitchFamily="1" charset="-128"/>
            </a:endParaRPr>
          </a:p>
          <a:p>
            <a:r>
              <a:rPr kumimoji="1" lang="ja-JP" altLang="en-US" sz="1050" dirty="0">
                <a:latin typeface="ゆず ポップ A [M] Bold" panose="02000609000000000000" pitchFamily="1" charset="-128"/>
                <a:ea typeface="ゆず ポップ A [M] Bold" panose="02000609000000000000" pitchFamily="1" charset="-128"/>
              </a:rPr>
              <a:t>　　</a:t>
            </a:r>
            <a:endParaRPr kumimoji="1" lang="en-US" altLang="ja-JP" sz="1050" dirty="0">
              <a:latin typeface="ゆず ポップ A [M] Bold" panose="02000609000000000000" pitchFamily="1" charset="-128"/>
              <a:ea typeface="ゆず ポップ A [M] Bold" panose="02000609000000000000" pitchFamily="1" charset="-128"/>
            </a:endParaRPr>
          </a:p>
          <a:p>
            <a:r>
              <a:rPr kumimoji="1" lang="ja-JP" altLang="en-US" sz="1050" dirty="0">
                <a:latin typeface="ゆず ポップ A [M] Bold" panose="02000609000000000000" pitchFamily="1" charset="-128"/>
                <a:ea typeface="ゆず ポップ A [M] Bold" panose="02000609000000000000" pitchFamily="1" charset="-128"/>
              </a:rPr>
              <a:t>　●新年度の学童の申請は、</a:t>
            </a:r>
            <a:r>
              <a:rPr kumimoji="1" lang="en-US" altLang="ja-JP" sz="1050" dirty="0">
                <a:latin typeface="ゆず ポップ A [M] Bold" panose="02000609000000000000" pitchFamily="1" charset="-128"/>
                <a:ea typeface="ゆず ポップ A [M] Bold" panose="02000609000000000000" pitchFamily="1" charset="-128"/>
              </a:rPr>
              <a:t>1</a:t>
            </a:r>
            <a:r>
              <a:rPr kumimoji="1" lang="ja-JP" altLang="en-US" sz="1050" dirty="0">
                <a:latin typeface="ゆず ポップ A [M] Bold" panose="02000609000000000000" pitchFamily="1" charset="-128"/>
                <a:ea typeface="ゆず ポップ A [M] Bold" panose="02000609000000000000" pitchFamily="1" charset="-128"/>
              </a:rPr>
              <a:t>月</a:t>
            </a:r>
            <a:r>
              <a:rPr kumimoji="1" lang="en-US" altLang="ja-JP" sz="1050" dirty="0">
                <a:latin typeface="ゆず ポップ A [M] Bold" panose="02000609000000000000" pitchFamily="1" charset="-128"/>
                <a:ea typeface="ゆず ポップ A [M] Bold" panose="02000609000000000000" pitchFamily="1" charset="-128"/>
              </a:rPr>
              <a:t>6</a:t>
            </a:r>
            <a:r>
              <a:rPr kumimoji="1" lang="ja-JP" altLang="en-US" sz="1050" dirty="0">
                <a:latin typeface="ゆず ポップ A [M] Bold" panose="02000609000000000000" pitchFamily="1" charset="-128"/>
                <a:ea typeface="ゆず ポップ A [M] Bold" panose="02000609000000000000" pitchFamily="1" charset="-128"/>
              </a:rPr>
              <a:t>日</a:t>
            </a:r>
            <a:r>
              <a:rPr kumimoji="1" lang="en-US" altLang="ja-JP" sz="1050" dirty="0">
                <a:latin typeface="ゆず ポップ A [M] Bold" panose="02000609000000000000" pitchFamily="1" charset="-128"/>
                <a:ea typeface="ゆず ポップ A [M] Bold" panose="02000609000000000000" pitchFamily="1" charset="-128"/>
              </a:rPr>
              <a:t>(</a:t>
            </a:r>
            <a:r>
              <a:rPr kumimoji="1" lang="ja-JP" altLang="en-US" sz="1050" dirty="0">
                <a:latin typeface="ゆず ポップ A [M] Bold" panose="02000609000000000000" pitchFamily="1" charset="-128"/>
                <a:ea typeface="ゆず ポップ A [M] Bold" panose="02000609000000000000" pitchFamily="1" charset="-128"/>
              </a:rPr>
              <a:t>月</a:t>
            </a:r>
            <a:r>
              <a:rPr kumimoji="1" lang="en-US" altLang="ja-JP" sz="1050" dirty="0">
                <a:latin typeface="ゆず ポップ A [M] Bold" panose="02000609000000000000" pitchFamily="1" charset="-128"/>
                <a:ea typeface="ゆず ポップ A [M] Bold" panose="02000609000000000000" pitchFamily="1" charset="-128"/>
              </a:rPr>
              <a:t>)</a:t>
            </a:r>
            <a:r>
              <a:rPr kumimoji="1" lang="ja-JP" altLang="en-US" sz="1050" dirty="0">
                <a:latin typeface="ゆず ポップ A [M] Bold" panose="02000609000000000000" pitchFamily="1" charset="-128"/>
                <a:ea typeface="ゆず ポップ A [M] Bold" panose="02000609000000000000" pitchFamily="1" charset="-128"/>
              </a:rPr>
              <a:t>からとなります。</a:t>
            </a:r>
            <a:endParaRPr kumimoji="1" lang="en-US" altLang="ja-JP" sz="1050" dirty="0">
              <a:latin typeface="ゆず ポップ A [M] Bold" panose="02000609000000000000" pitchFamily="1" charset="-128"/>
              <a:ea typeface="ゆず ポップ A [M] Bold" panose="02000609000000000000" pitchFamily="1" charset="-128"/>
            </a:endParaRPr>
          </a:p>
          <a:p>
            <a:r>
              <a:rPr kumimoji="1" lang="ja-JP" altLang="en-US" sz="1050" dirty="0">
                <a:latin typeface="ゆず ポップ A [M] Bold" panose="02000609000000000000" pitchFamily="1" charset="-128"/>
                <a:ea typeface="ゆず ポップ A [M] Bold" panose="02000609000000000000" pitchFamily="1" charset="-128"/>
              </a:rPr>
              <a:t>　　</a:t>
            </a:r>
            <a:r>
              <a:rPr kumimoji="1" lang="en-US" altLang="ja-JP" sz="1050" dirty="0">
                <a:latin typeface="ゆず ポップ A [M] Bold" panose="02000609000000000000" pitchFamily="1" charset="-128"/>
                <a:ea typeface="ゆず ポップ A [M] Bold" panose="02000609000000000000" pitchFamily="1" charset="-128"/>
              </a:rPr>
              <a:t>Web</a:t>
            </a:r>
            <a:r>
              <a:rPr kumimoji="1" lang="ja-JP" altLang="en-US" sz="1050" dirty="0">
                <a:latin typeface="ゆず ポップ A [M] Bold" panose="02000609000000000000" pitchFamily="1" charset="-128"/>
                <a:ea typeface="ゆず ポップ A [M] Bold" panose="02000609000000000000" pitchFamily="1" charset="-128"/>
              </a:rPr>
              <a:t>上の申請をお願いしています。詳細については、</a:t>
            </a:r>
            <a:endParaRPr kumimoji="1" lang="en-US" altLang="ja-JP" sz="1050" dirty="0">
              <a:latin typeface="ゆず ポップ A [M] Bold" panose="02000609000000000000" pitchFamily="1" charset="-128"/>
              <a:ea typeface="ゆず ポップ A [M] Bold" panose="02000609000000000000" pitchFamily="1" charset="-128"/>
            </a:endParaRPr>
          </a:p>
          <a:p>
            <a:r>
              <a:rPr kumimoji="1" lang="ja-JP" altLang="en-US" sz="1050" dirty="0">
                <a:latin typeface="ゆず ポップ A [M] Bold" panose="02000609000000000000" pitchFamily="1" charset="-128"/>
                <a:ea typeface="ゆず ポップ A [M] Bold" panose="02000609000000000000" pitchFamily="1" charset="-128"/>
              </a:rPr>
              <a:t>　　さくら</a:t>
            </a:r>
            <a:r>
              <a:rPr kumimoji="1" lang="en-US" altLang="ja-JP" sz="1050" dirty="0">
                <a:latin typeface="ゆず ポップ A [M] Bold" panose="02000609000000000000" pitchFamily="1" charset="-128"/>
                <a:ea typeface="ゆず ポップ A [M] Bold" panose="02000609000000000000" pitchFamily="1" charset="-128"/>
              </a:rPr>
              <a:t>days</a:t>
            </a:r>
            <a:r>
              <a:rPr kumimoji="1" lang="ja-JP" altLang="en-US" sz="1050" dirty="0">
                <a:latin typeface="ゆず ポップ A [M] Bold" panose="02000609000000000000" pitchFamily="1" charset="-128"/>
                <a:ea typeface="ゆず ポップ A [M] Bold" panose="02000609000000000000" pitchFamily="1" charset="-128"/>
              </a:rPr>
              <a:t>でメールを既に送らせて頂いていますので必ずご確認ください。</a:t>
            </a:r>
            <a:endParaRPr kumimoji="1" lang="en-US" altLang="ja-JP" sz="1050" dirty="0">
              <a:latin typeface="ゆず ポップ A [M] Bold" panose="02000609000000000000" pitchFamily="1" charset="-128"/>
              <a:ea typeface="ゆず ポップ A [M] Bold" panose="02000609000000000000" pitchFamily="1" charset="-128"/>
            </a:endParaRPr>
          </a:p>
          <a:p>
            <a:endParaRPr kumimoji="1" lang="en-US" altLang="ja-JP" sz="1050" dirty="0">
              <a:latin typeface="ゆず ポップ A [M] Bold" panose="02000609000000000000" pitchFamily="1" charset="-128"/>
              <a:ea typeface="ゆず ポップ A [M] Bold" panose="02000609000000000000" pitchFamily="1" charset="-128"/>
            </a:endParaRPr>
          </a:p>
          <a:p>
            <a:endParaRPr kumimoji="1" lang="en-US" altLang="ja-JP" sz="1050" dirty="0">
              <a:latin typeface="ゆず ポップ A [M] Bold" panose="02000609000000000000" pitchFamily="1" charset="-128"/>
              <a:ea typeface="ゆず ポップ A [M] Bold" panose="02000609000000000000" pitchFamily="1" charset="-128"/>
            </a:endParaRPr>
          </a:p>
          <a:p>
            <a:r>
              <a:rPr kumimoji="1" lang="ja-JP" altLang="en-US" sz="1050" dirty="0">
                <a:latin typeface="ゆず ポップ A [M] Bold" panose="02000609000000000000" pitchFamily="1" charset="-128"/>
                <a:ea typeface="ゆず ポップ A [M] Bold" panose="02000609000000000000" pitchFamily="1" charset="-128"/>
              </a:rPr>
              <a:t>　</a:t>
            </a:r>
            <a:endParaRPr kumimoji="1" lang="en-US" altLang="ja-JP" sz="1050" dirty="0">
              <a:latin typeface="ゆず ポップ A [M] Bold" panose="02000609000000000000" pitchFamily="1" charset="-128"/>
              <a:ea typeface="ゆず ポップ A [M] Bold" panose="02000609000000000000" pitchFamily="1" charset="-128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C5F8FD9B-F2FF-ABAF-D3DC-BA7C7D5C6FF9}"/>
              </a:ext>
            </a:extLst>
          </p:cNvPr>
          <p:cNvSpPr txBox="1"/>
          <p:nvPr/>
        </p:nvSpPr>
        <p:spPr>
          <a:xfrm>
            <a:off x="7327425" y="5824630"/>
            <a:ext cx="1118912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9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（～</a:t>
            </a:r>
            <a:r>
              <a:rPr kumimoji="1" lang="en-US" altLang="ja-JP" sz="9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1/3</a:t>
            </a:r>
            <a:r>
              <a:rPr kumimoji="1" lang="ja-JP" altLang="en-US" sz="9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まで）</a:t>
            </a:r>
            <a:endParaRPr kumimoji="1" lang="en-US" altLang="ja-JP" sz="9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 　</a:t>
            </a:r>
            <a:endParaRPr kumimoji="1" lang="en-US" altLang="ja-JP" sz="8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endParaRPr kumimoji="1" lang="en-US" altLang="ja-JP" sz="9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BCC7E52B-F0C8-1FC6-A445-3A4718AE934C}"/>
              </a:ext>
            </a:extLst>
          </p:cNvPr>
          <p:cNvSpPr txBox="1"/>
          <p:nvPr/>
        </p:nvSpPr>
        <p:spPr>
          <a:xfrm>
            <a:off x="7207813" y="2729395"/>
            <a:ext cx="1118912" cy="5155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050" b="1" dirty="0">
                <a:latin typeface="Meiryo UI" panose="020B0604030504040204" pitchFamily="50" charset="-128"/>
                <a:ea typeface="Meiryo UI" panose="020B0604030504040204" pitchFamily="50" charset="-128"/>
              </a:rPr>
              <a:t>閉館</a:t>
            </a:r>
            <a:endParaRPr kumimoji="1" lang="en-US" altLang="ja-JP" sz="105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 　</a:t>
            </a:r>
            <a:endParaRPr kumimoji="1" lang="en-US" altLang="ja-JP" sz="8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endParaRPr kumimoji="1" lang="en-US" altLang="ja-JP" sz="9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6ED930B3-8AE1-23C5-4E0E-BB0AD9E3D1FB}"/>
              </a:ext>
            </a:extLst>
          </p:cNvPr>
          <p:cNvSpPr txBox="1"/>
          <p:nvPr/>
        </p:nvSpPr>
        <p:spPr>
          <a:xfrm>
            <a:off x="7283476" y="7104214"/>
            <a:ext cx="116286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体育館であそぼう　</a:t>
            </a:r>
            <a:endParaRPr kumimoji="1" lang="en-US" altLang="ja-JP" sz="8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en-US" altLang="ja-JP" sz="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3:30</a:t>
            </a:r>
            <a:r>
              <a:rPr kumimoji="1" lang="ja-JP" altLang="en-US" sz="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～</a:t>
            </a:r>
            <a:endParaRPr kumimoji="1" lang="en-US" altLang="ja-JP" sz="6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C4EDD16F-E0CF-BD78-2657-8AE4855FFC3B}"/>
              </a:ext>
            </a:extLst>
          </p:cNvPr>
          <p:cNvSpPr txBox="1"/>
          <p:nvPr/>
        </p:nvSpPr>
        <p:spPr>
          <a:xfrm>
            <a:off x="7944687" y="2521983"/>
            <a:ext cx="10033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800" b="1" dirty="0">
                <a:latin typeface="Meiryo UI" panose="020B0604030504040204" pitchFamily="50" charset="-128"/>
                <a:ea typeface="Meiryo UI" panose="020B0604030504040204" pitchFamily="50" charset="-128"/>
                <a:cs typeface="Calibri" panose="020F0502020204030204" pitchFamily="34" charset="0"/>
              </a:rPr>
              <a:t>伝統工芸体験</a:t>
            </a:r>
            <a:r>
              <a:rPr kumimoji="1" lang="en-US" altLang="ja-JP" sz="800" b="1" dirty="0">
                <a:latin typeface="Meiryo UI" panose="020B0604030504040204" pitchFamily="50" charset="-128"/>
                <a:ea typeface="Meiryo UI" panose="020B0604030504040204" pitchFamily="50" charset="-128"/>
                <a:cs typeface="Calibri" panose="020F0502020204030204" pitchFamily="34" charset="0"/>
              </a:rPr>
              <a:t>1:30</a:t>
            </a:r>
            <a:r>
              <a:rPr kumimoji="1" lang="ja-JP" altLang="en-US" sz="800" b="1" dirty="0">
                <a:latin typeface="Meiryo UI" panose="020B0604030504040204" pitchFamily="50" charset="-128"/>
                <a:ea typeface="Meiryo UI" panose="020B0604030504040204" pitchFamily="50" charset="-128"/>
                <a:cs typeface="Calibri" panose="020F0502020204030204" pitchFamily="34" charset="0"/>
              </a:rPr>
              <a:t>～</a:t>
            </a:r>
            <a:endParaRPr kumimoji="1" lang="en-US" altLang="ja-JP" sz="800" b="1" dirty="0">
              <a:latin typeface="Meiryo UI" panose="020B0604030504040204" pitchFamily="50" charset="-128"/>
              <a:ea typeface="Meiryo UI" panose="020B0604030504040204" pitchFamily="50" charset="-128"/>
              <a:cs typeface="Calibri" panose="020F0502020204030204" pitchFamily="34" charset="0"/>
            </a:endParaRPr>
          </a:p>
          <a:p>
            <a:pPr algn="ctr"/>
            <a:r>
              <a:rPr kumimoji="1" lang="ja-JP" altLang="en-US" sz="800" b="1" dirty="0">
                <a:latin typeface="Meiryo UI" panose="020B0604030504040204" pitchFamily="50" charset="-128"/>
                <a:ea typeface="Meiryo UI" panose="020B0604030504040204" pitchFamily="50" charset="-128"/>
                <a:cs typeface="Calibri" panose="020F0502020204030204" pitchFamily="34" charset="0"/>
              </a:rPr>
              <a:t>（当選者のみ）</a:t>
            </a: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A1C567B5-4997-132D-9D64-58F16659FBC2}"/>
              </a:ext>
            </a:extLst>
          </p:cNvPr>
          <p:cNvSpPr txBox="1"/>
          <p:nvPr/>
        </p:nvSpPr>
        <p:spPr>
          <a:xfrm>
            <a:off x="7970172" y="3802281"/>
            <a:ext cx="116286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マンカラ大会　</a:t>
            </a:r>
            <a:endParaRPr kumimoji="1" lang="en-US" altLang="ja-JP" sz="8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en-US" altLang="ja-JP" sz="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1:30</a:t>
            </a:r>
            <a:r>
              <a:rPr kumimoji="1" lang="ja-JP" altLang="en-US" sz="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～</a:t>
            </a:r>
            <a:endParaRPr kumimoji="1" lang="en-US" altLang="ja-JP" sz="6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35B30116-294C-66D1-BE8C-B76CD433F0E4}"/>
              </a:ext>
            </a:extLst>
          </p:cNvPr>
          <p:cNvSpPr txBox="1"/>
          <p:nvPr/>
        </p:nvSpPr>
        <p:spPr>
          <a:xfrm>
            <a:off x="7055518" y="1697265"/>
            <a:ext cx="10033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800" b="1" dirty="0">
                <a:latin typeface="Meiryo UI" panose="020B0604030504040204" pitchFamily="50" charset="-128"/>
                <a:ea typeface="Meiryo UI" panose="020B0604030504040204" pitchFamily="50" charset="-128"/>
                <a:cs typeface="Calibri" panose="020F0502020204030204" pitchFamily="34" charset="0"/>
              </a:rPr>
              <a:t>詩吟教室</a:t>
            </a:r>
            <a:endParaRPr kumimoji="1" lang="en-US" altLang="ja-JP" sz="800" b="1" dirty="0">
              <a:latin typeface="Meiryo UI" panose="020B0604030504040204" pitchFamily="50" charset="-128"/>
              <a:ea typeface="Meiryo UI" panose="020B0604030504040204" pitchFamily="50" charset="-128"/>
              <a:cs typeface="Calibri" panose="020F0502020204030204" pitchFamily="34" charset="0"/>
            </a:endParaRPr>
          </a:p>
          <a:p>
            <a:pPr algn="ctr"/>
            <a:r>
              <a:rPr kumimoji="1" lang="en-US" altLang="ja-JP" sz="800" b="1" dirty="0">
                <a:latin typeface="Meiryo UI" panose="020B0604030504040204" pitchFamily="50" charset="-128"/>
                <a:ea typeface="Meiryo UI" panose="020B0604030504040204" pitchFamily="50" charset="-128"/>
                <a:cs typeface="Calibri" panose="020F0502020204030204" pitchFamily="34" charset="0"/>
              </a:rPr>
              <a:t>10:30</a:t>
            </a:r>
            <a:r>
              <a:rPr kumimoji="1" lang="ja-JP" altLang="en-US" sz="800" b="1" dirty="0">
                <a:latin typeface="Meiryo UI" panose="020B0604030504040204" pitchFamily="50" charset="-128"/>
                <a:ea typeface="Meiryo UI" panose="020B0604030504040204" pitchFamily="50" charset="-128"/>
                <a:cs typeface="Calibri" panose="020F0502020204030204" pitchFamily="34" charset="0"/>
              </a:rPr>
              <a:t>～</a:t>
            </a:r>
          </a:p>
        </p:txBody>
      </p:sp>
      <p:sp>
        <p:nvSpPr>
          <p:cNvPr id="8" name="矢印: 右 7">
            <a:extLst>
              <a:ext uri="{FF2B5EF4-FFF2-40B4-BE49-F238E27FC236}">
                <a16:creationId xmlns:a16="http://schemas.microsoft.com/office/drawing/2014/main" id="{5495139D-3878-2D6D-738B-36C0A82F6BBD}"/>
              </a:ext>
            </a:extLst>
          </p:cNvPr>
          <p:cNvSpPr/>
          <p:nvPr/>
        </p:nvSpPr>
        <p:spPr>
          <a:xfrm>
            <a:off x="-2825441" y="6907334"/>
            <a:ext cx="1325141" cy="9403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F9BA879A-1735-F83C-C456-34C3E1D79B60}"/>
              </a:ext>
            </a:extLst>
          </p:cNvPr>
          <p:cNvSpPr txBox="1"/>
          <p:nvPr/>
        </p:nvSpPr>
        <p:spPr>
          <a:xfrm>
            <a:off x="7222652" y="2347666"/>
            <a:ext cx="9271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けん玉週間</a:t>
            </a:r>
            <a:endParaRPr kumimoji="1" lang="en-US" altLang="ja-JP" sz="8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2E3A279F-0B2F-47C9-85DC-2433084F6299}"/>
              </a:ext>
            </a:extLst>
          </p:cNvPr>
          <p:cNvSpPr txBox="1"/>
          <p:nvPr/>
        </p:nvSpPr>
        <p:spPr>
          <a:xfrm>
            <a:off x="8020887" y="6326098"/>
            <a:ext cx="9271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太鼓教室 　</a:t>
            </a:r>
            <a:endParaRPr kumimoji="1" lang="en-US" altLang="ja-JP" sz="8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en-US" altLang="ja-JP" sz="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3:45</a:t>
            </a:r>
            <a:r>
              <a:rPr kumimoji="1" lang="ja-JP" altLang="en-US" sz="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～</a:t>
            </a:r>
            <a:endParaRPr kumimoji="1" lang="en-US" altLang="ja-JP" sz="8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8BE7CE1B-D9DE-56AA-54DF-6E82D2951EA2}"/>
              </a:ext>
            </a:extLst>
          </p:cNvPr>
          <p:cNvSpPr txBox="1"/>
          <p:nvPr/>
        </p:nvSpPr>
        <p:spPr>
          <a:xfrm>
            <a:off x="-2523529" y="7316694"/>
            <a:ext cx="2046457" cy="86177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1000" dirty="0">
                <a:latin typeface="ゆず ポップ A [M] Bold" panose="02000609000000000000" pitchFamily="1" charset="-128"/>
                <a:ea typeface="ゆず ポップ A [M] Bold" panose="02000609000000000000" pitchFamily="1" charset="-128"/>
              </a:rPr>
              <a:t>マンカラ大会は学童クラブとして出席の人のみでエントリーとなります。</a:t>
            </a:r>
            <a:endParaRPr kumimoji="1" lang="en-US" altLang="ja-JP" sz="1000" dirty="0">
              <a:latin typeface="ゆず ポップ A [M] Bold" panose="02000609000000000000" pitchFamily="1" charset="-128"/>
              <a:ea typeface="ゆず ポップ A [M] Bold" panose="02000609000000000000" pitchFamily="1" charset="-128"/>
            </a:endParaRPr>
          </a:p>
          <a:p>
            <a:r>
              <a:rPr kumimoji="1" lang="ja-JP" altLang="en-US" sz="1000" dirty="0">
                <a:latin typeface="ゆず ポップ A [M] Bold" panose="02000609000000000000" pitchFamily="1" charset="-128"/>
                <a:ea typeface="ゆず ポップ A [M] Bold" panose="02000609000000000000" pitchFamily="1" charset="-128"/>
              </a:rPr>
              <a:t>「一般来館」としては参加できません。</a:t>
            </a:r>
          </a:p>
        </p:txBody>
      </p:sp>
      <p:sp>
        <p:nvSpPr>
          <p:cNvPr id="24" name="正方形/長方形 23">
            <a:extLst>
              <a:ext uri="{FF2B5EF4-FFF2-40B4-BE49-F238E27FC236}">
                <a16:creationId xmlns:a16="http://schemas.microsoft.com/office/drawing/2014/main" id="{EC52620D-1EC0-807F-B9E8-66FF461A6371}"/>
              </a:ext>
            </a:extLst>
          </p:cNvPr>
          <p:cNvSpPr/>
          <p:nvPr/>
        </p:nvSpPr>
        <p:spPr>
          <a:xfrm>
            <a:off x="50360" y="160844"/>
            <a:ext cx="6764406" cy="1202166"/>
          </a:xfrm>
          <a:prstGeom prst="rect">
            <a:avLst/>
          </a:prstGeom>
          <a:noFill/>
          <a:ln w="28575"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6429741"/>
                      <a:gd name="connsiteY0" fmla="*/ 0 h 1202166"/>
                      <a:gd name="connsiteX1" fmla="*/ 520224 w 6429741"/>
                      <a:gd name="connsiteY1" fmla="*/ 0 h 1202166"/>
                      <a:gd name="connsiteX2" fmla="*/ 911854 w 6429741"/>
                      <a:gd name="connsiteY2" fmla="*/ 0 h 1202166"/>
                      <a:gd name="connsiteX3" fmla="*/ 1624971 w 6429741"/>
                      <a:gd name="connsiteY3" fmla="*/ 0 h 1202166"/>
                      <a:gd name="connsiteX4" fmla="*/ 2145195 w 6429741"/>
                      <a:gd name="connsiteY4" fmla="*/ 0 h 1202166"/>
                      <a:gd name="connsiteX5" fmla="*/ 2665420 w 6429741"/>
                      <a:gd name="connsiteY5" fmla="*/ 0 h 1202166"/>
                      <a:gd name="connsiteX6" fmla="*/ 3378537 w 6429741"/>
                      <a:gd name="connsiteY6" fmla="*/ 0 h 1202166"/>
                      <a:gd name="connsiteX7" fmla="*/ 3834464 w 6429741"/>
                      <a:gd name="connsiteY7" fmla="*/ 0 h 1202166"/>
                      <a:gd name="connsiteX8" fmla="*/ 4547580 w 6429741"/>
                      <a:gd name="connsiteY8" fmla="*/ 0 h 1202166"/>
                      <a:gd name="connsiteX9" fmla="*/ 5260697 w 6429741"/>
                      <a:gd name="connsiteY9" fmla="*/ 0 h 1202166"/>
                      <a:gd name="connsiteX10" fmla="*/ 5845219 w 6429741"/>
                      <a:gd name="connsiteY10" fmla="*/ 0 h 1202166"/>
                      <a:gd name="connsiteX11" fmla="*/ 6429741 w 6429741"/>
                      <a:gd name="connsiteY11" fmla="*/ 0 h 1202166"/>
                      <a:gd name="connsiteX12" fmla="*/ 6429741 w 6429741"/>
                      <a:gd name="connsiteY12" fmla="*/ 388700 h 1202166"/>
                      <a:gd name="connsiteX13" fmla="*/ 6429741 w 6429741"/>
                      <a:gd name="connsiteY13" fmla="*/ 753357 h 1202166"/>
                      <a:gd name="connsiteX14" fmla="*/ 6429741 w 6429741"/>
                      <a:gd name="connsiteY14" fmla="*/ 1202166 h 1202166"/>
                      <a:gd name="connsiteX15" fmla="*/ 5845219 w 6429741"/>
                      <a:gd name="connsiteY15" fmla="*/ 1202166 h 1202166"/>
                      <a:gd name="connsiteX16" fmla="*/ 5260697 w 6429741"/>
                      <a:gd name="connsiteY16" fmla="*/ 1202166 h 1202166"/>
                      <a:gd name="connsiteX17" fmla="*/ 4547580 w 6429741"/>
                      <a:gd name="connsiteY17" fmla="*/ 1202166 h 1202166"/>
                      <a:gd name="connsiteX18" fmla="*/ 3963059 w 6429741"/>
                      <a:gd name="connsiteY18" fmla="*/ 1202166 h 1202166"/>
                      <a:gd name="connsiteX19" fmla="*/ 3571429 w 6429741"/>
                      <a:gd name="connsiteY19" fmla="*/ 1202166 h 1202166"/>
                      <a:gd name="connsiteX20" fmla="*/ 3115502 w 6429741"/>
                      <a:gd name="connsiteY20" fmla="*/ 1202166 h 1202166"/>
                      <a:gd name="connsiteX21" fmla="*/ 2402385 w 6429741"/>
                      <a:gd name="connsiteY21" fmla="*/ 1202166 h 1202166"/>
                      <a:gd name="connsiteX22" fmla="*/ 1817863 w 6429741"/>
                      <a:gd name="connsiteY22" fmla="*/ 1202166 h 1202166"/>
                      <a:gd name="connsiteX23" fmla="*/ 1361936 w 6429741"/>
                      <a:gd name="connsiteY23" fmla="*/ 1202166 h 1202166"/>
                      <a:gd name="connsiteX24" fmla="*/ 777414 w 6429741"/>
                      <a:gd name="connsiteY24" fmla="*/ 1202166 h 1202166"/>
                      <a:gd name="connsiteX25" fmla="*/ 0 w 6429741"/>
                      <a:gd name="connsiteY25" fmla="*/ 1202166 h 1202166"/>
                      <a:gd name="connsiteX26" fmla="*/ 0 w 6429741"/>
                      <a:gd name="connsiteY26" fmla="*/ 837509 h 1202166"/>
                      <a:gd name="connsiteX27" fmla="*/ 0 w 6429741"/>
                      <a:gd name="connsiteY27" fmla="*/ 424765 h 1202166"/>
                      <a:gd name="connsiteX28" fmla="*/ 0 w 6429741"/>
                      <a:gd name="connsiteY28" fmla="*/ 0 h 120216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</a:cxnLst>
                    <a:rect l="l" t="t" r="r" b="b"/>
                    <a:pathLst>
                      <a:path w="6429741" h="1202166" extrusionOk="0">
                        <a:moveTo>
                          <a:pt x="0" y="0"/>
                        </a:moveTo>
                        <a:cubicBezTo>
                          <a:pt x="243499" y="-23600"/>
                          <a:pt x="334958" y="59620"/>
                          <a:pt x="520224" y="0"/>
                        </a:cubicBezTo>
                        <a:cubicBezTo>
                          <a:pt x="705490" y="-59620"/>
                          <a:pt x="799512" y="45127"/>
                          <a:pt x="911854" y="0"/>
                        </a:cubicBezTo>
                        <a:cubicBezTo>
                          <a:pt x="1024196" y="-45127"/>
                          <a:pt x="1271017" y="67106"/>
                          <a:pt x="1624971" y="0"/>
                        </a:cubicBezTo>
                        <a:cubicBezTo>
                          <a:pt x="1978925" y="-67106"/>
                          <a:pt x="1896712" y="14817"/>
                          <a:pt x="2145195" y="0"/>
                        </a:cubicBezTo>
                        <a:cubicBezTo>
                          <a:pt x="2393678" y="-14817"/>
                          <a:pt x="2470564" y="3562"/>
                          <a:pt x="2665420" y="0"/>
                        </a:cubicBezTo>
                        <a:cubicBezTo>
                          <a:pt x="2860277" y="-3562"/>
                          <a:pt x="3200919" y="67283"/>
                          <a:pt x="3378537" y="0"/>
                        </a:cubicBezTo>
                        <a:cubicBezTo>
                          <a:pt x="3556155" y="-67283"/>
                          <a:pt x="3612499" y="45758"/>
                          <a:pt x="3834464" y="0"/>
                        </a:cubicBezTo>
                        <a:cubicBezTo>
                          <a:pt x="4056429" y="-45758"/>
                          <a:pt x="4345113" y="53576"/>
                          <a:pt x="4547580" y="0"/>
                        </a:cubicBezTo>
                        <a:cubicBezTo>
                          <a:pt x="4750047" y="-53576"/>
                          <a:pt x="4956605" y="10374"/>
                          <a:pt x="5260697" y="0"/>
                        </a:cubicBezTo>
                        <a:cubicBezTo>
                          <a:pt x="5564789" y="-10374"/>
                          <a:pt x="5659724" y="67853"/>
                          <a:pt x="5845219" y="0"/>
                        </a:cubicBezTo>
                        <a:cubicBezTo>
                          <a:pt x="6030714" y="-67853"/>
                          <a:pt x="6217873" y="16864"/>
                          <a:pt x="6429741" y="0"/>
                        </a:cubicBezTo>
                        <a:cubicBezTo>
                          <a:pt x="6441527" y="165900"/>
                          <a:pt x="6420715" y="299414"/>
                          <a:pt x="6429741" y="388700"/>
                        </a:cubicBezTo>
                        <a:cubicBezTo>
                          <a:pt x="6438767" y="477986"/>
                          <a:pt x="6398435" y="614812"/>
                          <a:pt x="6429741" y="753357"/>
                        </a:cubicBezTo>
                        <a:cubicBezTo>
                          <a:pt x="6461047" y="891902"/>
                          <a:pt x="6419119" y="1034684"/>
                          <a:pt x="6429741" y="1202166"/>
                        </a:cubicBezTo>
                        <a:cubicBezTo>
                          <a:pt x="6260941" y="1206296"/>
                          <a:pt x="6108129" y="1191643"/>
                          <a:pt x="5845219" y="1202166"/>
                        </a:cubicBezTo>
                        <a:cubicBezTo>
                          <a:pt x="5582309" y="1212689"/>
                          <a:pt x="5508171" y="1168162"/>
                          <a:pt x="5260697" y="1202166"/>
                        </a:cubicBezTo>
                        <a:cubicBezTo>
                          <a:pt x="5013223" y="1236170"/>
                          <a:pt x="4855389" y="1193296"/>
                          <a:pt x="4547580" y="1202166"/>
                        </a:cubicBezTo>
                        <a:cubicBezTo>
                          <a:pt x="4239771" y="1211036"/>
                          <a:pt x="4140875" y="1184777"/>
                          <a:pt x="3963059" y="1202166"/>
                        </a:cubicBezTo>
                        <a:cubicBezTo>
                          <a:pt x="3785243" y="1219555"/>
                          <a:pt x="3735308" y="1165609"/>
                          <a:pt x="3571429" y="1202166"/>
                        </a:cubicBezTo>
                        <a:cubicBezTo>
                          <a:pt x="3407550" y="1238723"/>
                          <a:pt x="3306465" y="1199379"/>
                          <a:pt x="3115502" y="1202166"/>
                        </a:cubicBezTo>
                        <a:cubicBezTo>
                          <a:pt x="2924539" y="1204953"/>
                          <a:pt x="2740696" y="1149003"/>
                          <a:pt x="2402385" y="1202166"/>
                        </a:cubicBezTo>
                        <a:cubicBezTo>
                          <a:pt x="2064074" y="1255329"/>
                          <a:pt x="2036509" y="1166901"/>
                          <a:pt x="1817863" y="1202166"/>
                        </a:cubicBezTo>
                        <a:cubicBezTo>
                          <a:pt x="1599217" y="1237431"/>
                          <a:pt x="1578908" y="1198651"/>
                          <a:pt x="1361936" y="1202166"/>
                        </a:cubicBezTo>
                        <a:cubicBezTo>
                          <a:pt x="1144964" y="1205681"/>
                          <a:pt x="1045045" y="1140637"/>
                          <a:pt x="777414" y="1202166"/>
                        </a:cubicBezTo>
                        <a:cubicBezTo>
                          <a:pt x="509783" y="1263695"/>
                          <a:pt x="272611" y="1190612"/>
                          <a:pt x="0" y="1202166"/>
                        </a:cubicBezTo>
                        <a:cubicBezTo>
                          <a:pt x="-33887" y="1123573"/>
                          <a:pt x="16116" y="919864"/>
                          <a:pt x="0" y="837509"/>
                        </a:cubicBezTo>
                        <a:cubicBezTo>
                          <a:pt x="-16116" y="755154"/>
                          <a:pt x="4992" y="529569"/>
                          <a:pt x="0" y="424765"/>
                        </a:cubicBezTo>
                        <a:cubicBezTo>
                          <a:pt x="-4992" y="319961"/>
                          <a:pt x="49896" y="122296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25" name="図 24">
            <a:extLst>
              <a:ext uri="{FF2B5EF4-FFF2-40B4-BE49-F238E27FC236}">
                <a16:creationId xmlns:a16="http://schemas.microsoft.com/office/drawing/2014/main" id="{86F48C07-95AF-C411-6E85-67900032151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12344" y="290485"/>
            <a:ext cx="765471" cy="760860"/>
          </a:xfrm>
          <a:prstGeom prst="rect">
            <a:avLst/>
          </a:prstGeom>
        </p:spPr>
      </p:pic>
      <p:sp>
        <p:nvSpPr>
          <p:cNvPr id="26" name="正方形/長方形 25">
            <a:extLst>
              <a:ext uri="{FF2B5EF4-FFF2-40B4-BE49-F238E27FC236}">
                <a16:creationId xmlns:a16="http://schemas.microsoft.com/office/drawing/2014/main" id="{1D34E97A-83F1-DB6C-F326-F29273964B0E}"/>
              </a:ext>
            </a:extLst>
          </p:cNvPr>
          <p:cNvSpPr/>
          <p:nvPr/>
        </p:nvSpPr>
        <p:spPr>
          <a:xfrm>
            <a:off x="5812549" y="987928"/>
            <a:ext cx="360996" cy="27699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12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ea typeface="07にくまるフォント" panose="02000900000000000000"/>
              </a:rPr>
              <a:t>HP</a:t>
            </a:r>
            <a:endParaRPr lang="ja-JP" altLang="en-US" sz="1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ea typeface="07にくまるフォント" panose="02000900000000000000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2F461B3D-8ABA-17AC-6C62-274AE7B3EA4A}"/>
              </a:ext>
            </a:extLst>
          </p:cNvPr>
          <p:cNvSpPr txBox="1"/>
          <p:nvPr/>
        </p:nvSpPr>
        <p:spPr>
          <a:xfrm>
            <a:off x="332603" y="9558431"/>
            <a:ext cx="6563124" cy="236250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ts val="2000"/>
              </a:lnSpc>
            </a:pPr>
            <a:r>
              <a:rPr lang="ja-JP" altLang="en-US" sz="1100" kern="100" dirty="0"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♢利用対象：</a:t>
            </a:r>
            <a:r>
              <a:rPr lang="en-US" altLang="ja-JP" sz="1100" kern="100" dirty="0"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0</a:t>
            </a:r>
            <a:r>
              <a:rPr lang="ja-JP" altLang="en-US" sz="1100" kern="100" dirty="0"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歳～</a:t>
            </a:r>
            <a:r>
              <a:rPr lang="en-US" altLang="ja-JP" sz="1100" kern="100" dirty="0"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18</a:t>
            </a:r>
            <a:r>
              <a:rPr lang="ja-JP" altLang="en-US" sz="1100" kern="100" dirty="0"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歳未満の子どもとその保護者</a:t>
            </a:r>
            <a:endParaRPr lang="en-US" altLang="ja-JP" sz="1100" kern="100" dirty="0">
              <a:effectLst/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 panose="02020603050405020304" pitchFamily="18" charset="0"/>
            </a:endParaRPr>
          </a:p>
          <a:p>
            <a:pPr algn="just">
              <a:lnSpc>
                <a:spcPts val="2000"/>
              </a:lnSpc>
            </a:pPr>
            <a:r>
              <a:rPr lang="ja-JP" altLang="en-US" sz="1100" kern="100" dirty="0"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♢開館日：月～土曜日（休館日：日曜・祝日・年末年始　</a:t>
            </a:r>
            <a:r>
              <a:rPr lang="en-US" altLang="ja-JP" sz="1100" kern="100" dirty="0"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12</a:t>
            </a:r>
            <a:r>
              <a:rPr lang="ja-JP" altLang="en-US" sz="1100" kern="100" dirty="0"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／</a:t>
            </a:r>
            <a:r>
              <a:rPr lang="en-US" altLang="ja-JP" sz="1100" kern="100" dirty="0"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29</a:t>
            </a:r>
            <a:r>
              <a:rPr lang="ja-JP" altLang="en-US" sz="1100" kern="100" dirty="0"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～１／３）</a:t>
            </a:r>
            <a:endParaRPr lang="en-US" altLang="ja-JP" sz="1100" kern="100" dirty="0">
              <a:effectLst/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 panose="02020603050405020304" pitchFamily="18" charset="0"/>
            </a:endParaRPr>
          </a:p>
          <a:p>
            <a:pPr algn="just">
              <a:lnSpc>
                <a:spcPts val="2000"/>
              </a:lnSpc>
            </a:pPr>
            <a:r>
              <a:rPr lang="ja-JP" altLang="en-US" sz="1100" kern="100" dirty="0"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♢開館時間：午前</a:t>
            </a:r>
            <a:r>
              <a:rPr lang="en-US" altLang="ja-JP" sz="1100" kern="100" dirty="0"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10</a:t>
            </a:r>
            <a:r>
              <a:rPr lang="ja-JP" altLang="en-US" sz="1100" kern="100" dirty="0"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時～午後</a:t>
            </a:r>
            <a:r>
              <a:rPr lang="en-US" altLang="ja-JP" sz="1100" kern="100" dirty="0"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6</a:t>
            </a:r>
            <a:r>
              <a:rPr lang="ja-JP" altLang="en-US" sz="1100" kern="100" dirty="0"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時</a:t>
            </a:r>
            <a:r>
              <a:rPr lang="en-US" altLang="ja-JP" sz="1100" kern="100" dirty="0"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30</a:t>
            </a:r>
            <a:r>
              <a:rPr lang="ja-JP" altLang="en-US" sz="1100" kern="100" dirty="0"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分（午後</a:t>
            </a:r>
            <a:r>
              <a:rPr lang="en-US" altLang="ja-JP" sz="1100" kern="100" dirty="0"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5</a:t>
            </a:r>
            <a:r>
              <a:rPr lang="ja-JP" altLang="en-US" sz="1100" kern="100" dirty="0"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時以降は中高生の利用時間になります）</a:t>
            </a:r>
            <a:endParaRPr lang="en-US" altLang="ja-JP" sz="1100" kern="100" dirty="0">
              <a:effectLst/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 panose="02020603050405020304" pitchFamily="18" charset="0"/>
            </a:endParaRPr>
          </a:p>
          <a:p>
            <a:pPr algn="just">
              <a:lnSpc>
                <a:spcPts val="2000"/>
              </a:lnSpc>
            </a:pPr>
            <a:r>
              <a:rPr lang="ja-JP" altLang="en-US" sz="1100" kern="100" dirty="0"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♢利用料：無料　</a:t>
            </a:r>
            <a:r>
              <a:rPr lang="en-US" altLang="ja-JP" sz="1100" kern="100" dirty="0"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※</a:t>
            </a:r>
            <a:r>
              <a:rPr lang="ja-JP" altLang="en-US" sz="1100" kern="100" dirty="0"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実費が必要なものもあります。</a:t>
            </a:r>
            <a:endParaRPr lang="en-US" altLang="ja-JP" sz="1100" kern="100" dirty="0">
              <a:effectLst/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 panose="02020603050405020304" pitchFamily="18" charset="0"/>
            </a:endParaRPr>
          </a:p>
          <a:p>
            <a:pPr algn="just">
              <a:lnSpc>
                <a:spcPts val="2000"/>
              </a:lnSpc>
            </a:pPr>
            <a:r>
              <a:rPr lang="ja-JP" altLang="en-US" sz="1100" kern="100" dirty="0"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♢ランチタイムは</a:t>
            </a:r>
            <a:r>
              <a:rPr lang="en-US" altLang="ja-JP" sz="1100" kern="100" dirty="0"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12</a:t>
            </a:r>
            <a:r>
              <a:rPr lang="ja-JP" altLang="en-US" sz="1100" kern="100" dirty="0"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：</a:t>
            </a:r>
            <a:r>
              <a:rPr lang="en-US" altLang="ja-JP" sz="1100" kern="100" dirty="0"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00</a:t>
            </a:r>
            <a:r>
              <a:rPr lang="ja-JP" altLang="en-US" sz="1100" kern="100" dirty="0"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～</a:t>
            </a:r>
            <a:r>
              <a:rPr lang="en-US" altLang="ja-JP" sz="1100" kern="100" dirty="0"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13</a:t>
            </a:r>
            <a:r>
              <a:rPr lang="ja-JP" altLang="en-US" sz="1100" kern="100" dirty="0"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：</a:t>
            </a:r>
            <a:r>
              <a:rPr lang="en-US" altLang="ja-JP" sz="1100" kern="100" dirty="0"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00</a:t>
            </a:r>
            <a:r>
              <a:rPr lang="ja-JP" altLang="en-US" sz="1100" kern="100" dirty="0"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です。お気軽にご利用ください。</a:t>
            </a:r>
            <a:endParaRPr lang="en-US" altLang="ja-JP" sz="1100" kern="100" dirty="0">
              <a:effectLst/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 panose="02020603050405020304" pitchFamily="18" charset="0"/>
            </a:endParaRPr>
          </a:p>
          <a:p>
            <a:pPr algn="just">
              <a:lnSpc>
                <a:spcPts val="2000"/>
              </a:lnSpc>
            </a:pPr>
            <a:r>
              <a:rPr lang="ja-JP" altLang="en-US" sz="1100" kern="100" dirty="0"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♢</a:t>
            </a:r>
            <a:r>
              <a:rPr lang="ja-JP" altLang="en-US" sz="110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登録制の</a:t>
            </a:r>
            <a:r>
              <a:rPr lang="ja-JP" altLang="en-US" sz="1100" kern="100" dirty="0"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乳幼児クラブや学童クラブ・教室・クラブ</a:t>
            </a:r>
            <a:r>
              <a:rPr lang="ja-JP" altLang="en-US" sz="110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は費用が</a:t>
            </a:r>
            <a:r>
              <a:rPr lang="ja-JP" altLang="en-US" sz="1100" kern="100" dirty="0"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必要なものもあります。</a:t>
            </a:r>
            <a:endParaRPr lang="en-US" altLang="ja-JP" sz="1100" kern="100" dirty="0">
              <a:effectLst/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 panose="02020603050405020304" pitchFamily="18" charset="0"/>
            </a:endParaRPr>
          </a:p>
          <a:p>
            <a:pPr algn="just">
              <a:lnSpc>
                <a:spcPts val="2000"/>
              </a:lnSpc>
            </a:pPr>
            <a:r>
              <a:rPr lang="ja-JP" altLang="en-US" sz="1200" kern="100" dirty="0"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〇学童クラブ（登録制）</a:t>
            </a:r>
          </a:p>
          <a:p>
            <a:pPr algn="just">
              <a:lnSpc>
                <a:spcPts val="2000"/>
              </a:lnSpc>
            </a:pPr>
            <a:r>
              <a:rPr lang="ja-JP" altLang="en-US" sz="1200" kern="100" dirty="0"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・就労等で昼間留守家庭の児童（小学１～</a:t>
            </a:r>
            <a:r>
              <a:rPr lang="en-US" altLang="ja-JP" sz="1200" kern="100" dirty="0"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6</a:t>
            </a:r>
            <a:r>
              <a:rPr lang="ja-JP" altLang="en-US" sz="1200" kern="100" dirty="0"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年生）の生活や遊びの場です。</a:t>
            </a:r>
            <a:endParaRPr lang="en-US" altLang="ja-JP" sz="1200" kern="100" dirty="0">
              <a:effectLst/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 panose="02020603050405020304" pitchFamily="18" charset="0"/>
            </a:endParaRPr>
          </a:p>
          <a:p>
            <a:pPr algn="just">
              <a:lnSpc>
                <a:spcPts val="2000"/>
              </a:lnSpc>
            </a:pPr>
            <a:r>
              <a:rPr lang="en-US" altLang="ja-JP" sz="120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※</a:t>
            </a:r>
            <a:r>
              <a:rPr lang="ja-JP" altLang="en-US" sz="120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詳細は壬生児童館までお問合せください。</a:t>
            </a:r>
            <a:endParaRPr lang="en-US" altLang="ja-JP" sz="1200" kern="100" dirty="0">
              <a:effectLst/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 panose="02020603050405020304" pitchFamily="18" charset="0"/>
            </a:endParaRPr>
          </a:p>
        </p:txBody>
      </p:sp>
      <p:graphicFrame>
        <p:nvGraphicFramePr>
          <p:cNvPr id="30" name="表 29">
            <a:extLst>
              <a:ext uri="{FF2B5EF4-FFF2-40B4-BE49-F238E27FC236}">
                <a16:creationId xmlns:a16="http://schemas.microsoft.com/office/drawing/2014/main" id="{E467417B-FBD4-0804-C54D-7312E632423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8429636"/>
              </p:ext>
            </p:extLst>
          </p:nvPr>
        </p:nvGraphicFramePr>
        <p:xfrm>
          <a:off x="16530" y="1452713"/>
          <a:ext cx="6819926" cy="6090461"/>
        </p:xfrm>
        <a:graphic>
          <a:graphicData uri="http://schemas.openxmlformats.org/drawingml/2006/table">
            <a:tbl>
              <a:tblPr/>
              <a:tblGrid>
                <a:gridCol w="683163">
                  <a:extLst>
                    <a:ext uri="{9D8B030D-6E8A-4147-A177-3AD203B41FA5}">
                      <a16:colId xmlns:a16="http://schemas.microsoft.com/office/drawing/2014/main" val="1539642709"/>
                    </a:ext>
                  </a:extLst>
                </a:gridCol>
                <a:gridCol w="1009892">
                  <a:extLst>
                    <a:ext uri="{9D8B030D-6E8A-4147-A177-3AD203B41FA5}">
                      <a16:colId xmlns:a16="http://schemas.microsoft.com/office/drawing/2014/main" val="228295861"/>
                    </a:ext>
                  </a:extLst>
                </a:gridCol>
                <a:gridCol w="1009892">
                  <a:extLst>
                    <a:ext uri="{9D8B030D-6E8A-4147-A177-3AD203B41FA5}">
                      <a16:colId xmlns:a16="http://schemas.microsoft.com/office/drawing/2014/main" val="1671111613"/>
                    </a:ext>
                  </a:extLst>
                </a:gridCol>
                <a:gridCol w="1009892">
                  <a:extLst>
                    <a:ext uri="{9D8B030D-6E8A-4147-A177-3AD203B41FA5}">
                      <a16:colId xmlns:a16="http://schemas.microsoft.com/office/drawing/2014/main" val="1884115421"/>
                    </a:ext>
                  </a:extLst>
                </a:gridCol>
                <a:gridCol w="1009892">
                  <a:extLst>
                    <a:ext uri="{9D8B030D-6E8A-4147-A177-3AD203B41FA5}">
                      <a16:colId xmlns:a16="http://schemas.microsoft.com/office/drawing/2014/main" val="1741121903"/>
                    </a:ext>
                  </a:extLst>
                </a:gridCol>
                <a:gridCol w="1009892">
                  <a:extLst>
                    <a:ext uri="{9D8B030D-6E8A-4147-A177-3AD203B41FA5}">
                      <a16:colId xmlns:a16="http://schemas.microsoft.com/office/drawing/2014/main" val="670025085"/>
                    </a:ext>
                  </a:extLst>
                </a:gridCol>
                <a:gridCol w="1087303">
                  <a:extLst>
                    <a:ext uri="{9D8B030D-6E8A-4147-A177-3AD203B41FA5}">
                      <a16:colId xmlns:a16="http://schemas.microsoft.com/office/drawing/2014/main" val="113115090"/>
                    </a:ext>
                  </a:extLst>
                </a:gridCol>
              </a:tblGrid>
              <a:tr h="568021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日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月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火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水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木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金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土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07212368"/>
                  </a:ext>
                </a:extLst>
              </a:tr>
              <a:tr h="552244"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午前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algn="ctr" fontAlgn="b"/>
                      <a:endParaRPr lang="ja-JP" alt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ja-JP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ja-JP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ja-JP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3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ja-JP" sz="13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4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ja-JP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98804668"/>
                  </a:ext>
                </a:extLst>
              </a:tr>
              <a:tr h="552244"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午後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algn="ctr" fontAlgn="b"/>
                      <a:endParaRPr lang="ja-JP" alt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22052174"/>
                  </a:ext>
                </a:extLst>
              </a:tr>
              <a:tr h="552244"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ja-JP" sz="13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6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ja-JP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7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ja-JP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8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ja-JP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9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ja-JP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ja-JP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ja-JP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92928083"/>
                  </a:ext>
                </a:extLst>
              </a:tr>
              <a:tr h="552244"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17232700"/>
                  </a:ext>
                </a:extLst>
              </a:tr>
              <a:tr h="552244"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ja-JP" sz="13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13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ja-JP" sz="13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14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ja-JP" sz="13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ja-JP" sz="13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16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ja-JP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17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ja-JP" sz="13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18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ja-JP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19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07518612"/>
                  </a:ext>
                </a:extLst>
              </a:tr>
              <a:tr h="552244"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00695899"/>
                  </a:ext>
                </a:extLst>
              </a:tr>
              <a:tr h="552244"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ja-JP" sz="13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ja-JP" sz="13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ja-JP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ja-JP" sz="13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23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ja-JP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24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ja-JP" sz="13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ja-JP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26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66822474"/>
                  </a:ext>
                </a:extLst>
              </a:tr>
              <a:tr h="552244"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54062129"/>
                  </a:ext>
                </a:extLst>
              </a:tr>
              <a:tr h="552244"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ja-JP" sz="13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27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ja-JP" sz="13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28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ja-JP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29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ja-JP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30</a:t>
                      </a:r>
                    </a:p>
                    <a:p>
                      <a:pPr algn="l" fontAlgn="t"/>
                      <a:endParaRPr lang="en-US" altLang="ja-JP" sz="13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50104395"/>
                  </a:ext>
                </a:extLst>
              </a:tr>
              <a:tr h="552244"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Yu Gothic" panose="020B0400000000000000" pitchFamily="50" charset="-128"/>
                          <a:ea typeface="Yu Gothic" panose="020B0400000000000000" pitchFamily="50" charset="-128"/>
                        </a:rPr>
                        <a:t>　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Yu Gothic" panose="020B0400000000000000" pitchFamily="50" charset="-128"/>
                          <a:ea typeface="Yu Gothic" panose="020B0400000000000000" pitchFamily="50" charset="-128"/>
                        </a:rPr>
                        <a:t>　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50" charset="-128"/>
                          <a:ea typeface="Yu Gothic" panose="020B0400000000000000" pitchFamily="50" charset="-128"/>
                        </a:rPr>
                        <a:t>　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Yu Gothic" panose="020B0400000000000000" pitchFamily="50" charset="-128"/>
                          <a:ea typeface="Yu Gothic" panose="020B0400000000000000" pitchFamily="50" charset="-128"/>
                        </a:rPr>
                        <a:t>　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50" charset="-128"/>
                          <a:ea typeface="Yu Gothic" panose="020B0400000000000000" pitchFamily="50" charset="-128"/>
                        </a:rPr>
                        <a:t>　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50" charset="-128"/>
                          <a:ea typeface="Yu Gothic" panose="020B0400000000000000" pitchFamily="50" charset="-128"/>
                        </a:rPr>
                        <a:t>　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50" charset="-128"/>
                          <a:ea typeface="Yu Gothic" panose="020B0400000000000000" pitchFamily="50" charset="-128"/>
                        </a:rPr>
                        <a:t>　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84442788"/>
                  </a:ext>
                </a:extLst>
              </a:tr>
            </a:tbl>
          </a:graphicData>
        </a:graphic>
      </p:graphicFrame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DE9A90A1-7B79-4D3E-84FF-8A70595F3892}"/>
              </a:ext>
            </a:extLst>
          </p:cNvPr>
          <p:cNvSpPr txBox="1"/>
          <p:nvPr/>
        </p:nvSpPr>
        <p:spPr>
          <a:xfrm>
            <a:off x="3393466" y="8729763"/>
            <a:ext cx="3413143" cy="8262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just" defTabSz="914400" eaLnBrk="1" fontAlgn="auto" latinLnBrk="0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400" b="1" i="0" u="none" strike="noStrike" kern="1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廃油回収</a:t>
            </a:r>
            <a:endParaRPr kumimoji="0" lang="en-US" altLang="ja-JP" sz="1400" b="1" i="0" u="none" strike="noStrike" kern="1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 panose="02020603050405020304" pitchFamily="18" charset="0"/>
            </a:endParaRPr>
          </a:p>
          <a:p>
            <a:pPr marL="0" marR="0" lvl="0" indent="0" algn="just" defTabSz="914400" eaLnBrk="1" fontAlgn="auto" latinLnBrk="0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1200" kern="100" dirty="0">
                <a:solidFill>
                  <a:sysClr val="windowText" lastClr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4</a:t>
            </a:r>
            <a:r>
              <a:rPr kumimoji="0" lang="ja-JP" altLang="en-US" sz="1200" b="0" i="0" u="none" strike="noStrike" kern="1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月</a:t>
            </a:r>
            <a:r>
              <a:rPr lang="en-US" altLang="ja-JP" sz="1200" kern="100" dirty="0">
                <a:solidFill>
                  <a:sysClr val="windowText" lastClr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12</a:t>
            </a:r>
            <a:r>
              <a:rPr kumimoji="0" lang="ja-JP" altLang="en-US" sz="1200" b="0" i="0" u="none" strike="noStrike" kern="1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日（土）</a:t>
            </a:r>
            <a:r>
              <a:rPr kumimoji="0" lang="en-US" altLang="ja-JP" sz="1200" b="0" i="0" u="none" strike="noStrike" kern="1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10</a:t>
            </a:r>
            <a:r>
              <a:rPr kumimoji="0" lang="ja-JP" altLang="en-US" sz="1200" b="0" i="0" u="none" strike="noStrike" kern="1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：</a:t>
            </a:r>
            <a:r>
              <a:rPr kumimoji="0" lang="en-US" altLang="ja-JP" sz="1200" b="0" i="0" u="none" strike="noStrike" kern="1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00</a:t>
            </a:r>
            <a:r>
              <a:rPr kumimoji="0" lang="ja-JP" altLang="en-US" sz="1200" b="0" i="0" u="none" strike="noStrike" kern="1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～</a:t>
            </a:r>
            <a:r>
              <a:rPr kumimoji="0" lang="en-US" altLang="ja-JP" sz="1200" b="0" i="0" u="none" strike="noStrike" kern="1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12</a:t>
            </a:r>
            <a:r>
              <a:rPr kumimoji="0" lang="ja-JP" altLang="en-US" sz="1200" b="0" i="0" u="none" strike="noStrike" kern="1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：</a:t>
            </a:r>
            <a:r>
              <a:rPr kumimoji="0" lang="en-US" altLang="ja-JP" sz="1200" b="0" i="0" u="none" strike="noStrike" kern="1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00</a:t>
            </a:r>
          </a:p>
          <a:p>
            <a:pPr marL="0" marR="0" lvl="0" indent="0" algn="just" defTabSz="914400" eaLnBrk="1" fontAlgn="auto" latinLnBrk="0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200" b="0" i="0" u="none" strike="noStrike" kern="1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児童館前に回収ポリタンクを置いています。</a:t>
            </a:r>
            <a:endParaRPr lang="en-US" altLang="ja-JP" sz="1200" kern="100" dirty="0">
              <a:solidFill>
                <a:sysClr val="windowText" lastClr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 panose="02020603050405020304" pitchFamily="18" charset="0"/>
            </a:endParaRPr>
          </a:p>
          <a:p>
            <a:pPr marL="0" marR="0" lvl="0" indent="0" algn="just" defTabSz="914400" eaLnBrk="1" fontAlgn="auto" latinLnBrk="0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1200" b="0" i="0" u="none" strike="noStrike" kern="1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 panose="02020603050405020304" pitchFamily="18" charset="0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29002D42-DC09-AD53-52F8-BBCBB488682B}"/>
              </a:ext>
            </a:extLst>
          </p:cNvPr>
          <p:cNvSpPr txBox="1"/>
          <p:nvPr/>
        </p:nvSpPr>
        <p:spPr>
          <a:xfrm>
            <a:off x="21775" y="7593220"/>
            <a:ext cx="3318617" cy="13322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just" defTabSz="914400" eaLnBrk="1" fontAlgn="auto" latinLnBrk="0" hangingPunct="1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400" b="1" i="0" u="none" strike="noStrike" kern="1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きっずぱぁく</a:t>
            </a:r>
            <a:r>
              <a:rPr kumimoji="0" lang="en-US" altLang="ja-JP" sz="1400" b="1" i="0" u="none" strike="noStrike" kern="1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in</a:t>
            </a:r>
            <a:r>
              <a:rPr kumimoji="0" lang="ja-JP" altLang="en-US" sz="1400" b="1" i="0" u="none" strike="noStrike" kern="1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朱四</a:t>
            </a:r>
          </a:p>
          <a:p>
            <a:pPr marL="0" marR="0" lvl="0" indent="0" algn="just" defTabSz="914400" eaLnBrk="1" fontAlgn="auto" latinLnBrk="0" hangingPunct="1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100" b="0" i="0" u="none" strike="noStrike" kern="1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日時：</a:t>
            </a:r>
            <a:r>
              <a:rPr lang="en-US" altLang="ja-JP" sz="1100" kern="100" dirty="0">
                <a:solidFill>
                  <a:sysClr val="windowText" lastClr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4</a:t>
            </a:r>
            <a:r>
              <a:rPr kumimoji="0" lang="ja-JP" altLang="en-US" sz="1100" b="0" i="0" u="none" strike="noStrike" kern="1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月</a:t>
            </a:r>
            <a:r>
              <a:rPr kumimoji="0" lang="en-US" altLang="ja-JP" sz="1100" b="0" i="0" u="none" strike="noStrike" kern="1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2</a:t>
            </a:r>
            <a:r>
              <a:rPr kumimoji="0" lang="ja-JP" altLang="en-US" sz="1100" b="0" i="0" u="none" strike="noStrike" kern="1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日（水）</a:t>
            </a:r>
            <a:r>
              <a:rPr kumimoji="0" lang="en-US" altLang="ja-JP" sz="1100" b="0" i="0" u="none" strike="noStrike" kern="1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10</a:t>
            </a:r>
            <a:r>
              <a:rPr kumimoji="0" lang="ja-JP" altLang="en-US" sz="1100" b="0" i="0" u="none" strike="noStrike" kern="1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：</a:t>
            </a:r>
            <a:r>
              <a:rPr kumimoji="0" lang="en-US" altLang="ja-JP" sz="1100" b="0" i="0" u="none" strike="noStrike" kern="1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00</a:t>
            </a:r>
            <a:r>
              <a:rPr kumimoji="0" lang="ja-JP" altLang="en-US" sz="1100" b="0" i="0" u="none" strike="noStrike" kern="1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～　無料</a:t>
            </a:r>
          </a:p>
          <a:p>
            <a:pPr marL="0" marR="0" lvl="0" indent="0" algn="just" defTabSz="914400" eaLnBrk="1" fontAlgn="auto" latinLnBrk="0" hangingPunct="1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100" b="0" i="0" u="none" strike="noStrike" kern="1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場所：朱四集会所２階</a:t>
            </a:r>
            <a:r>
              <a:rPr kumimoji="0" lang="en-US" altLang="ja-JP" sz="1100" b="0" i="0" u="none" strike="noStrike" kern="1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(</a:t>
            </a:r>
            <a:r>
              <a:rPr kumimoji="0" lang="ja-JP" altLang="en-US" sz="1100" b="0" i="0" u="none" strike="noStrike" kern="1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朱四小学校南東角</a:t>
            </a:r>
            <a:r>
              <a:rPr kumimoji="0" lang="en-US" altLang="ja-JP" sz="1100" b="0" i="0" u="none" strike="noStrike" kern="1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)</a:t>
            </a:r>
          </a:p>
          <a:p>
            <a:pPr marL="0" marR="0" lvl="0" indent="0" algn="just" defTabSz="914400" eaLnBrk="1" fontAlgn="auto" latinLnBrk="0" hangingPunct="1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000" kern="100" dirty="0">
                <a:solidFill>
                  <a:sysClr val="windowText" lastClr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朱四学区の民生児童委員・社協さんが運営されています。乳幼児親子さんならどなたでもご利用できます。</a:t>
            </a:r>
            <a:endParaRPr kumimoji="0" lang="en-US" altLang="ja-JP" sz="1000" b="0" i="0" u="none" strike="noStrike" kern="1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 panose="02020603050405020304" pitchFamily="18" charset="0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667F21F2-B5CF-3FF6-EF53-E43A081B2970}"/>
              </a:ext>
            </a:extLst>
          </p:cNvPr>
          <p:cNvSpPr txBox="1"/>
          <p:nvPr/>
        </p:nvSpPr>
        <p:spPr>
          <a:xfrm>
            <a:off x="36359" y="8980873"/>
            <a:ext cx="3318617" cy="53828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100" b="1" i="0" u="none" strike="noStrike" kern="1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歌声サークル　「たう</a:t>
            </a:r>
            <a:r>
              <a:rPr kumimoji="0" lang="en-US" altLang="ja-JP" sz="1100" b="1" i="0" u="none" strike="noStrike" kern="1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♪</a:t>
            </a:r>
            <a:r>
              <a:rPr kumimoji="0" lang="ja-JP" altLang="en-US" sz="1100" b="1" i="0" u="none" strike="noStrike" kern="1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たう</a:t>
            </a:r>
            <a:r>
              <a:rPr kumimoji="0" lang="en-US" altLang="ja-JP" sz="1100" b="1" i="0" u="none" strike="noStrike" kern="1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♪</a:t>
            </a:r>
            <a:r>
              <a:rPr kumimoji="0" lang="ja-JP" altLang="en-US" sz="1100" b="1" i="0" u="none" strike="noStrike" kern="1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ファミリー♪」</a:t>
            </a:r>
            <a:endParaRPr kumimoji="0" lang="en-US" altLang="ja-JP" sz="1100" b="1" i="0" u="none" strike="noStrike" kern="1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 panose="02020603050405020304" pitchFamily="18" charset="0"/>
            </a:endParaRPr>
          </a:p>
          <a:p>
            <a:pPr marL="0" marR="0" lvl="0" indent="0" algn="just" defTabSz="914400" rtl="0" eaLnBrk="1" fontAlgn="auto" latinLnBrk="0" hangingPunct="1">
              <a:lnSpc>
                <a:spcPts val="17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200" b="0" i="0" u="none" strike="noStrike" kern="1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4</a:t>
            </a:r>
            <a:r>
              <a:rPr kumimoji="0" lang="ja-JP" altLang="en-US" sz="1200" b="0" i="0" u="none" strike="noStrike" kern="1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月</a:t>
            </a:r>
            <a:r>
              <a:rPr kumimoji="0" lang="en-US" altLang="ja-JP" sz="1200" b="0" i="0" u="none" strike="noStrike" kern="1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16</a:t>
            </a:r>
            <a:r>
              <a:rPr kumimoji="0" lang="ja-JP" altLang="en-US" sz="1200" b="0" i="0" u="none" strike="noStrike" kern="1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日（水）</a:t>
            </a:r>
            <a:r>
              <a:rPr kumimoji="0" lang="en-US" altLang="ja-JP" sz="1200" b="0" i="0" u="none" strike="noStrike" kern="1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10</a:t>
            </a:r>
            <a:r>
              <a:rPr kumimoji="0" lang="ja-JP" altLang="en-US" sz="1200" b="0" i="0" u="none" strike="noStrike" kern="1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：</a:t>
            </a:r>
            <a:r>
              <a:rPr kumimoji="0" lang="en-US" altLang="ja-JP" sz="1200" b="0" i="0" u="none" strike="noStrike" kern="1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30</a:t>
            </a:r>
            <a:r>
              <a:rPr kumimoji="0" lang="ja-JP" altLang="en-US" sz="1200" b="0" i="0" u="none" strike="noStrike" kern="1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～</a:t>
            </a:r>
            <a:r>
              <a:rPr kumimoji="0" lang="en-US" altLang="ja-JP" sz="1200" b="0" i="0" u="none" strike="noStrike" kern="1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12</a:t>
            </a:r>
            <a:r>
              <a:rPr kumimoji="0" lang="ja-JP" altLang="en-US" sz="1200" b="0" i="0" u="none" strike="noStrike" kern="1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：</a:t>
            </a:r>
            <a:r>
              <a:rPr kumimoji="0" lang="en-US" altLang="ja-JP" sz="1200" b="0" i="0" u="none" strike="noStrike" kern="1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00</a:t>
            </a: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FD80A560-F2BA-958F-D58C-58B3670E576A}"/>
              </a:ext>
            </a:extLst>
          </p:cNvPr>
          <p:cNvSpPr txBox="1"/>
          <p:nvPr/>
        </p:nvSpPr>
        <p:spPr>
          <a:xfrm>
            <a:off x="3393467" y="7593894"/>
            <a:ext cx="3413143" cy="10801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400" b="1" i="0" u="none" strike="noStrike" kern="1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★おしらせ★</a:t>
            </a:r>
            <a:endParaRPr kumimoji="0" lang="en-US" altLang="ja-JP" sz="1400" b="1" i="0" u="none" strike="noStrike" kern="1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 panose="02020603050405020304" pitchFamily="18" charset="0"/>
            </a:endParaRPr>
          </a:p>
          <a:p>
            <a:pPr marL="0" marR="0" lvl="0" indent="0" algn="just" defTabSz="914400" rtl="0" eaLnBrk="1" fontAlgn="auto" latinLnBrk="0" hangingPunct="1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200" kern="100" dirty="0">
                <a:solidFill>
                  <a:sysClr val="windowText" lastClr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５月３日（土）～５月６日（火）までのゴールデンウィーク期間中は児童館は閉館します。</a:t>
            </a:r>
            <a:endParaRPr lang="en-US" altLang="ja-JP" sz="1200" kern="100" dirty="0">
              <a:solidFill>
                <a:sysClr val="windowText" lastClr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 panose="02020603050405020304" pitchFamily="18" charset="0"/>
            </a:endParaRPr>
          </a:p>
          <a:p>
            <a:pPr marL="0" marR="0" lvl="0" indent="0" algn="just" defTabSz="914400" rtl="0" eaLnBrk="1" fontAlgn="auto" latinLnBrk="0" hangingPunct="1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1200" i="0" u="none" strike="noStrike" kern="1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 panose="02020603050405020304" pitchFamily="18" charset="0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95DDEBD0-3053-5C2C-D01D-7AB5409C68C9}"/>
              </a:ext>
            </a:extLst>
          </p:cNvPr>
          <p:cNvSpPr txBox="1"/>
          <p:nvPr/>
        </p:nvSpPr>
        <p:spPr>
          <a:xfrm>
            <a:off x="1659308" y="6775325"/>
            <a:ext cx="1118912" cy="7540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昭和の日</a:t>
            </a:r>
            <a:endParaRPr kumimoji="1" lang="en-US" altLang="ja-JP" sz="1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kumimoji="1" lang="en-US" altLang="ja-JP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</a:t>
            </a:r>
            <a:r>
              <a:rPr kumimoji="1"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閉館</a:t>
            </a:r>
            <a:r>
              <a:rPr kumimoji="1" lang="en-US" altLang="ja-JP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)</a:t>
            </a:r>
          </a:p>
          <a:p>
            <a:pPr algn="ctr"/>
            <a:r>
              <a:rPr kumimoji="1"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　</a:t>
            </a:r>
            <a:endParaRPr kumimoji="1" lang="en-US" altLang="ja-JP" sz="1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endParaRPr kumimoji="1" lang="en-US" altLang="ja-JP" sz="13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60" name="テキスト ボックス 59">
            <a:extLst>
              <a:ext uri="{FF2B5EF4-FFF2-40B4-BE49-F238E27FC236}">
                <a16:creationId xmlns:a16="http://schemas.microsoft.com/office/drawing/2014/main" id="{5401F0BF-9A84-C00E-CDFF-1CAFDA2655F4}"/>
              </a:ext>
            </a:extLst>
          </p:cNvPr>
          <p:cNvSpPr txBox="1"/>
          <p:nvPr/>
        </p:nvSpPr>
        <p:spPr>
          <a:xfrm>
            <a:off x="3761653" y="4812258"/>
            <a:ext cx="9271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太鼓教室 　</a:t>
            </a:r>
            <a:endParaRPr kumimoji="1" lang="en-US" altLang="ja-JP" sz="12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kumimoji="1"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体験会</a:t>
            </a:r>
            <a:endParaRPr kumimoji="1" lang="en-US" altLang="ja-JP" sz="12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F6FC560C-D54D-438B-E6A4-33D071156646}"/>
              </a:ext>
            </a:extLst>
          </p:cNvPr>
          <p:cNvSpPr txBox="1"/>
          <p:nvPr/>
        </p:nvSpPr>
        <p:spPr>
          <a:xfrm>
            <a:off x="5840454" y="2704908"/>
            <a:ext cx="889286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3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Calibri" panose="020F0502020204030204" pitchFamily="34" charset="0"/>
              </a:rPr>
              <a:t>野球</a:t>
            </a:r>
            <a:r>
              <a:rPr kumimoji="1"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Calibri" panose="020F0502020204030204" pitchFamily="34" charset="0"/>
              </a:rPr>
              <a:t>教室</a:t>
            </a:r>
            <a:r>
              <a:rPr kumimoji="1" lang="ja-JP" altLang="en-US" sz="13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Calibri" panose="020F0502020204030204" pitchFamily="34" charset="0"/>
              </a:rPr>
              <a:t>　</a:t>
            </a:r>
            <a:endParaRPr kumimoji="1" lang="en-US" altLang="ja-JP" sz="1300" dirty="0">
              <a:latin typeface="HG丸ｺﾞｼｯｸM-PRO" panose="020F0600000000000000" pitchFamily="50" charset="-128"/>
              <a:ea typeface="HG丸ｺﾞｼｯｸM-PRO" panose="020F0600000000000000" pitchFamily="50" charset="-128"/>
              <a:cs typeface="Calibri" panose="020F0502020204030204" pitchFamily="34" charset="0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5C175703-D328-2EF9-8E8C-EECEFDCF04F6}"/>
              </a:ext>
            </a:extLst>
          </p:cNvPr>
          <p:cNvSpPr txBox="1"/>
          <p:nvPr/>
        </p:nvSpPr>
        <p:spPr>
          <a:xfrm>
            <a:off x="5848726" y="3315362"/>
            <a:ext cx="889286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3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Calibri" panose="020F0502020204030204" pitchFamily="34" charset="0"/>
              </a:rPr>
              <a:t>廃油</a:t>
            </a:r>
            <a:r>
              <a:rPr kumimoji="1"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Calibri" panose="020F0502020204030204" pitchFamily="34" charset="0"/>
              </a:rPr>
              <a:t>回収</a:t>
            </a:r>
            <a:r>
              <a:rPr kumimoji="1" lang="ja-JP" altLang="en-US" sz="13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Calibri" panose="020F0502020204030204" pitchFamily="34" charset="0"/>
              </a:rPr>
              <a:t>　</a:t>
            </a:r>
            <a:endParaRPr kumimoji="1" lang="en-US" altLang="ja-JP" sz="1300" dirty="0">
              <a:latin typeface="HG丸ｺﾞｼｯｸM-PRO" panose="020F0600000000000000" pitchFamily="50" charset="-128"/>
              <a:ea typeface="HG丸ｺﾞｼｯｸM-PRO" panose="020F0600000000000000" pitchFamily="50" charset="-128"/>
              <a:cs typeface="Calibri" panose="020F0502020204030204" pitchFamily="34" charset="0"/>
            </a:endParaRPr>
          </a:p>
        </p:txBody>
      </p:sp>
      <p:sp>
        <p:nvSpPr>
          <p:cNvPr id="65" name="テキスト ボックス 64">
            <a:extLst>
              <a:ext uri="{FF2B5EF4-FFF2-40B4-BE49-F238E27FC236}">
                <a16:creationId xmlns:a16="http://schemas.microsoft.com/office/drawing/2014/main" id="{47C48B02-5E6E-8D02-1EEB-3E82B071C6C7}"/>
              </a:ext>
            </a:extLst>
          </p:cNvPr>
          <p:cNvSpPr txBox="1"/>
          <p:nvPr/>
        </p:nvSpPr>
        <p:spPr>
          <a:xfrm>
            <a:off x="4756993" y="3971364"/>
            <a:ext cx="21867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けん玉週間　　　（～</a:t>
            </a:r>
            <a:r>
              <a:rPr kumimoji="1" lang="en-US" altLang="ja-JP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17</a:t>
            </a:r>
            <a:r>
              <a:rPr kumimoji="1"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日まで）</a:t>
            </a:r>
            <a:endParaRPr kumimoji="1" lang="en-US" altLang="ja-JP" sz="1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cxnSp>
        <p:nvCxnSpPr>
          <p:cNvPr id="27" name="直線矢印コネクタ 26">
            <a:extLst>
              <a:ext uri="{FF2B5EF4-FFF2-40B4-BE49-F238E27FC236}">
                <a16:creationId xmlns:a16="http://schemas.microsoft.com/office/drawing/2014/main" id="{CAABC8E2-0F9E-6EF9-93CE-E9208C39298C}"/>
              </a:ext>
            </a:extLst>
          </p:cNvPr>
          <p:cNvCxnSpPr>
            <a:cxnSpLocks/>
          </p:cNvCxnSpPr>
          <p:nvPr/>
        </p:nvCxnSpPr>
        <p:spPr>
          <a:xfrm>
            <a:off x="5572679" y="4108137"/>
            <a:ext cx="36139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436C1A53-D35B-9A0B-471B-80E8D46EE272}"/>
              </a:ext>
            </a:extLst>
          </p:cNvPr>
          <p:cNvSpPr txBox="1"/>
          <p:nvPr/>
        </p:nvSpPr>
        <p:spPr>
          <a:xfrm>
            <a:off x="4783503" y="4808754"/>
            <a:ext cx="9271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詩吟教室 　</a:t>
            </a:r>
            <a:endParaRPr kumimoji="1" lang="en-US" altLang="ja-JP" sz="12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kumimoji="1"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体験会</a:t>
            </a:r>
            <a:endParaRPr kumimoji="1" lang="en-US" altLang="ja-JP" sz="12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8C6A8003-0242-3F5F-E9EF-AD07F5E02645}"/>
              </a:ext>
            </a:extLst>
          </p:cNvPr>
          <p:cNvSpPr txBox="1"/>
          <p:nvPr/>
        </p:nvSpPr>
        <p:spPr>
          <a:xfrm>
            <a:off x="3694526" y="4408414"/>
            <a:ext cx="1076895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のびのびひろば</a:t>
            </a:r>
            <a:endParaRPr kumimoji="1" lang="en-US" altLang="ja-JP" sz="1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kumimoji="1" lang="en-US" altLang="ja-JP" sz="7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</a:t>
            </a:r>
            <a:r>
              <a:rPr kumimoji="1" lang="ja-JP" altLang="en-US" sz="7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遊戯室</a:t>
            </a:r>
            <a:r>
              <a:rPr kumimoji="1" lang="en-US" altLang="ja-JP" sz="7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)</a:t>
            </a:r>
          </a:p>
        </p:txBody>
      </p:sp>
      <p:sp>
        <p:nvSpPr>
          <p:cNvPr id="55" name="テキスト ボックス 54">
            <a:extLst>
              <a:ext uri="{FF2B5EF4-FFF2-40B4-BE49-F238E27FC236}">
                <a16:creationId xmlns:a16="http://schemas.microsoft.com/office/drawing/2014/main" id="{2040204A-C7F6-2EDB-91EB-B438ECBA69FB}"/>
              </a:ext>
            </a:extLst>
          </p:cNvPr>
          <p:cNvSpPr txBox="1"/>
          <p:nvPr/>
        </p:nvSpPr>
        <p:spPr>
          <a:xfrm>
            <a:off x="642573" y="4908480"/>
            <a:ext cx="1262427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トランポリンの日　</a:t>
            </a:r>
            <a:endParaRPr kumimoji="1" lang="en-US" altLang="ja-JP" sz="9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</a:t>
            </a:r>
            <a:r>
              <a:rPr kumimoji="1" lang="en-US" altLang="ja-JP" sz="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(2</a:t>
            </a:r>
            <a:r>
              <a:rPr kumimoji="1" lang="ja-JP" altLang="en-US" sz="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年生以上</a:t>
            </a:r>
            <a:r>
              <a:rPr kumimoji="1" lang="en-US" altLang="ja-JP" sz="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)</a:t>
            </a:r>
          </a:p>
        </p:txBody>
      </p:sp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id="{5157E93F-FAD3-C77C-2754-F0CBE4371050}"/>
              </a:ext>
            </a:extLst>
          </p:cNvPr>
          <p:cNvSpPr txBox="1"/>
          <p:nvPr/>
        </p:nvSpPr>
        <p:spPr>
          <a:xfrm>
            <a:off x="1651223" y="4917536"/>
            <a:ext cx="1129917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トランポリンの日　</a:t>
            </a:r>
            <a:endParaRPr kumimoji="1" lang="en-US" altLang="ja-JP" sz="9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kumimoji="1" lang="en-US" altLang="ja-JP" sz="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</a:t>
            </a:r>
            <a:r>
              <a:rPr kumimoji="1" lang="ja-JP" altLang="en-US" sz="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１年生</a:t>
            </a:r>
            <a:r>
              <a:rPr kumimoji="1" lang="en-US" altLang="ja-JP" sz="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)</a:t>
            </a:r>
          </a:p>
        </p:txBody>
      </p:sp>
      <p:sp>
        <p:nvSpPr>
          <p:cNvPr id="39" name="テキスト ボックス 38">
            <a:extLst>
              <a:ext uri="{FF2B5EF4-FFF2-40B4-BE49-F238E27FC236}">
                <a16:creationId xmlns:a16="http://schemas.microsoft.com/office/drawing/2014/main" id="{97D89BA9-8B4C-A01B-4ADF-7E203869D33F}"/>
              </a:ext>
            </a:extLst>
          </p:cNvPr>
          <p:cNvSpPr txBox="1"/>
          <p:nvPr/>
        </p:nvSpPr>
        <p:spPr>
          <a:xfrm>
            <a:off x="573291" y="3823311"/>
            <a:ext cx="126242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Calibri" panose="020F0502020204030204" pitchFamily="34" charset="0"/>
              </a:rPr>
              <a:t>みんな</a:t>
            </a:r>
            <a:r>
              <a:rPr kumimoji="1" lang="ja-JP" altLang="en-US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Calibri" panose="020F0502020204030204" pitchFamily="34" charset="0"/>
              </a:rPr>
              <a:t>あそび</a:t>
            </a:r>
            <a:r>
              <a:rPr kumimoji="1"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Calibri" panose="020F0502020204030204" pitchFamily="34" charset="0"/>
              </a:rPr>
              <a:t>の日</a:t>
            </a:r>
            <a:r>
              <a:rPr kumimoji="1"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Calibri" panose="020F0502020204030204" pitchFamily="34" charset="0"/>
              </a:rPr>
              <a:t>　</a:t>
            </a:r>
            <a:endParaRPr kumimoji="1" lang="en-US" altLang="ja-JP" sz="1100" dirty="0">
              <a:latin typeface="HG丸ｺﾞｼｯｸM-PRO" panose="020F0600000000000000" pitchFamily="50" charset="-128"/>
              <a:ea typeface="HG丸ｺﾞｼｯｸM-PRO" panose="020F0600000000000000" pitchFamily="50" charset="-128"/>
              <a:cs typeface="Calibri" panose="020F0502020204030204" pitchFamily="34" charset="0"/>
            </a:endParaRPr>
          </a:p>
        </p:txBody>
      </p:sp>
      <p:sp>
        <p:nvSpPr>
          <p:cNvPr id="40" name="テキスト ボックス 39">
            <a:extLst>
              <a:ext uri="{FF2B5EF4-FFF2-40B4-BE49-F238E27FC236}">
                <a16:creationId xmlns:a16="http://schemas.microsoft.com/office/drawing/2014/main" id="{B2A29215-85BE-519A-8C23-D43F54603CC0}"/>
              </a:ext>
            </a:extLst>
          </p:cNvPr>
          <p:cNvSpPr txBox="1"/>
          <p:nvPr/>
        </p:nvSpPr>
        <p:spPr>
          <a:xfrm>
            <a:off x="1600342" y="3843905"/>
            <a:ext cx="126242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Calibri" panose="020F0502020204030204" pitchFamily="34" charset="0"/>
              </a:rPr>
              <a:t>みんなあそびの日　</a:t>
            </a:r>
            <a:endParaRPr kumimoji="1" lang="en-US" altLang="ja-JP" sz="900" dirty="0">
              <a:latin typeface="HG丸ｺﾞｼｯｸM-PRO" panose="020F0600000000000000" pitchFamily="50" charset="-128"/>
              <a:ea typeface="HG丸ｺﾞｼｯｸM-PRO" panose="020F0600000000000000" pitchFamily="50" charset="-128"/>
              <a:cs typeface="Calibri" panose="020F0502020204030204" pitchFamily="34" charset="0"/>
            </a:endParaRPr>
          </a:p>
        </p:txBody>
      </p:sp>
      <p:sp>
        <p:nvSpPr>
          <p:cNvPr id="41" name="テキスト ボックス 40">
            <a:extLst>
              <a:ext uri="{FF2B5EF4-FFF2-40B4-BE49-F238E27FC236}">
                <a16:creationId xmlns:a16="http://schemas.microsoft.com/office/drawing/2014/main" id="{D0BAC13F-6AEE-4B87-22D3-8E456C9147D4}"/>
              </a:ext>
            </a:extLst>
          </p:cNvPr>
          <p:cNvSpPr txBox="1"/>
          <p:nvPr/>
        </p:nvSpPr>
        <p:spPr>
          <a:xfrm>
            <a:off x="1581292" y="2233039"/>
            <a:ext cx="126242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Calibri" panose="020F0502020204030204" pitchFamily="34" charset="0"/>
              </a:rPr>
              <a:t>じどうかん紹介①　</a:t>
            </a:r>
            <a:endParaRPr kumimoji="1" lang="en-US" altLang="ja-JP" sz="900" dirty="0">
              <a:latin typeface="HG丸ｺﾞｼｯｸM-PRO" panose="020F0600000000000000" pitchFamily="50" charset="-128"/>
              <a:ea typeface="HG丸ｺﾞｼｯｸM-PRO" panose="020F0600000000000000" pitchFamily="50" charset="-128"/>
              <a:cs typeface="Calibri" panose="020F0502020204030204" pitchFamily="34" charset="0"/>
            </a:endParaRPr>
          </a:p>
        </p:txBody>
      </p:sp>
      <p:sp>
        <p:nvSpPr>
          <p:cNvPr id="42" name="テキスト ボックス 41">
            <a:extLst>
              <a:ext uri="{FF2B5EF4-FFF2-40B4-BE49-F238E27FC236}">
                <a16:creationId xmlns:a16="http://schemas.microsoft.com/office/drawing/2014/main" id="{64A36A77-B1A6-6475-3727-6D7A67B0AB98}"/>
              </a:ext>
            </a:extLst>
          </p:cNvPr>
          <p:cNvSpPr txBox="1"/>
          <p:nvPr/>
        </p:nvSpPr>
        <p:spPr>
          <a:xfrm>
            <a:off x="2576333" y="2233039"/>
            <a:ext cx="126242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Calibri" panose="020F0502020204030204" pitchFamily="34" charset="0"/>
              </a:rPr>
              <a:t>じどうかん紹介②　</a:t>
            </a:r>
            <a:endParaRPr kumimoji="1" lang="en-US" altLang="ja-JP" sz="900" dirty="0">
              <a:latin typeface="HG丸ｺﾞｼｯｸM-PRO" panose="020F0600000000000000" pitchFamily="50" charset="-128"/>
              <a:ea typeface="HG丸ｺﾞｼｯｸM-PRO" panose="020F0600000000000000" pitchFamily="50" charset="-128"/>
              <a:cs typeface="Calibri" panose="020F0502020204030204" pitchFamily="34" charset="0"/>
            </a:endParaRP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52521E94-8B6B-FB15-9F93-7F83A14D655B}"/>
              </a:ext>
            </a:extLst>
          </p:cNvPr>
          <p:cNvSpPr txBox="1"/>
          <p:nvPr/>
        </p:nvSpPr>
        <p:spPr>
          <a:xfrm>
            <a:off x="1743745" y="5945511"/>
            <a:ext cx="9271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畑クラブ 　</a:t>
            </a:r>
            <a:endParaRPr kumimoji="1" lang="en-US" altLang="ja-JP" sz="12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kumimoji="1"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体験会</a:t>
            </a:r>
            <a:endParaRPr kumimoji="1" lang="en-US" altLang="ja-JP" sz="12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84285121-983E-C0F9-C2A8-AC8C6F1CF557}"/>
              </a:ext>
            </a:extLst>
          </p:cNvPr>
          <p:cNvSpPr txBox="1"/>
          <p:nvPr/>
        </p:nvSpPr>
        <p:spPr>
          <a:xfrm>
            <a:off x="1868250" y="5464397"/>
            <a:ext cx="80259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b="1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なかよし</a:t>
            </a:r>
            <a:endParaRPr kumimoji="1" lang="en-US" altLang="ja-JP" sz="1100" b="1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sp>
        <p:nvSpPr>
          <p:cNvPr id="44" name="テキスト ボックス 43">
            <a:extLst>
              <a:ext uri="{FF2B5EF4-FFF2-40B4-BE49-F238E27FC236}">
                <a16:creationId xmlns:a16="http://schemas.microsoft.com/office/drawing/2014/main" id="{386EB75E-AB5F-73B0-D91B-1B4A29C529D4}"/>
              </a:ext>
            </a:extLst>
          </p:cNvPr>
          <p:cNvSpPr txBox="1"/>
          <p:nvPr/>
        </p:nvSpPr>
        <p:spPr>
          <a:xfrm>
            <a:off x="3873500" y="5463544"/>
            <a:ext cx="80259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b="1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にこにこ</a:t>
            </a:r>
            <a:endParaRPr kumimoji="1" lang="en-US" altLang="ja-JP" sz="1100" b="1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sp>
        <p:nvSpPr>
          <p:cNvPr id="45" name="テキスト ボックス 44">
            <a:extLst>
              <a:ext uri="{FF2B5EF4-FFF2-40B4-BE49-F238E27FC236}">
                <a16:creationId xmlns:a16="http://schemas.microsoft.com/office/drawing/2014/main" id="{7DE60C3D-21B0-0366-DE45-D2F7AEEA589C}"/>
              </a:ext>
            </a:extLst>
          </p:cNvPr>
          <p:cNvSpPr txBox="1"/>
          <p:nvPr/>
        </p:nvSpPr>
        <p:spPr>
          <a:xfrm>
            <a:off x="4864770" y="5466567"/>
            <a:ext cx="80259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b="1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おひさま</a:t>
            </a:r>
            <a:endParaRPr kumimoji="1" lang="en-US" altLang="ja-JP" sz="1100" b="1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sp>
        <p:nvSpPr>
          <p:cNvPr id="46" name="テキスト ボックス 45">
            <a:extLst>
              <a:ext uri="{FF2B5EF4-FFF2-40B4-BE49-F238E27FC236}">
                <a16:creationId xmlns:a16="http://schemas.microsoft.com/office/drawing/2014/main" id="{1354E6BB-9C7A-3FF9-E012-E6D09CD03E80}"/>
              </a:ext>
            </a:extLst>
          </p:cNvPr>
          <p:cNvSpPr txBox="1"/>
          <p:nvPr/>
        </p:nvSpPr>
        <p:spPr>
          <a:xfrm>
            <a:off x="1581292" y="5671388"/>
            <a:ext cx="1266575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7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のびのびひろば</a:t>
            </a:r>
            <a:r>
              <a:rPr kumimoji="1" lang="en-US" altLang="ja-JP" sz="7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</a:t>
            </a:r>
            <a:r>
              <a:rPr kumimoji="1" lang="ja-JP" altLang="en-US" sz="7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図書室</a:t>
            </a:r>
            <a:r>
              <a:rPr kumimoji="1" lang="en-US" altLang="ja-JP" sz="7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)</a:t>
            </a:r>
          </a:p>
        </p:txBody>
      </p:sp>
      <p:sp>
        <p:nvSpPr>
          <p:cNvPr id="47" name="テキスト ボックス 46">
            <a:extLst>
              <a:ext uri="{FF2B5EF4-FFF2-40B4-BE49-F238E27FC236}">
                <a16:creationId xmlns:a16="http://schemas.microsoft.com/office/drawing/2014/main" id="{0EBCBDB2-DACF-2227-E1D4-EE02FE1DB787}"/>
              </a:ext>
            </a:extLst>
          </p:cNvPr>
          <p:cNvSpPr txBox="1"/>
          <p:nvPr/>
        </p:nvSpPr>
        <p:spPr>
          <a:xfrm>
            <a:off x="3614165" y="5687108"/>
            <a:ext cx="1266575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7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のびのびひろば</a:t>
            </a:r>
            <a:r>
              <a:rPr kumimoji="1" lang="en-US" altLang="ja-JP" sz="7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</a:t>
            </a:r>
            <a:r>
              <a:rPr kumimoji="1" lang="ja-JP" altLang="en-US" sz="7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図書室</a:t>
            </a:r>
            <a:r>
              <a:rPr kumimoji="1" lang="en-US" altLang="ja-JP" sz="7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)</a:t>
            </a:r>
          </a:p>
        </p:txBody>
      </p: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97A8B8A0-5B39-5015-ACDD-6E6E2AB8D896}"/>
              </a:ext>
            </a:extLst>
          </p:cNvPr>
          <p:cNvSpPr txBox="1"/>
          <p:nvPr/>
        </p:nvSpPr>
        <p:spPr>
          <a:xfrm>
            <a:off x="4620445" y="5690104"/>
            <a:ext cx="1266575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7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のびのびひろば</a:t>
            </a:r>
            <a:r>
              <a:rPr kumimoji="1" lang="en-US" altLang="ja-JP" sz="7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</a:t>
            </a:r>
            <a:r>
              <a:rPr kumimoji="1" lang="ja-JP" altLang="en-US" sz="7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図書室</a:t>
            </a:r>
            <a:r>
              <a:rPr kumimoji="1" lang="en-US" altLang="ja-JP" sz="7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)</a:t>
            </a:r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C3544498-19D9-3AA1-3A6E-1071D666285F}"/>
              </a:ext>
            </a:extLst>
          </p:cNvPr>
          <p:cNvSpPr txBox="1"/>
          <p:nvPr/>
        </p:nvSpPr>
        <p:spPr>
          <a:xfrm>
            <a:off x="2716990" y="4383585"/>
            <a:ext cx="112991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たう♪たう♪</a:t>
            </a:r>
            <a:endParaRPr kumimoji="1" lang="en-US" altLang="ja-JP" sz="1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kumimoji="1"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ファミリー♪</a:t>
            </a:r>
            <a:endParaRPr kumimoji="1" lang="en-US" altLang="ja-JP" sz="1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51" name="テキスト ボックス 50">
            <a:extLst>
              <a:ext uri="{FF2B5EF4-FFF2-40B4-BE49-F238E27FC236}">
                <a16:creationId xmlns:a16="http://schemas.microsoft.com/office/drawing/2014/main" id="{7A254A9C-1563-4640-8E6C-F9F59A4199C9}"/>
              </a:ext>
            </a:extLst>
          </p:cNvPr>
          <p:cNvSpPr txBox="1"/>
          <p:nvPr/>
        </p:nvSpPr>
        <p:spPr>
          <a:xfrm>
            <a:off x="4689519" y="4426260"/>
            <a:ext cx="1076895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のびのびひろば</a:t>
            </a:r>
            <a:endParaRPr kumimoji="1" lang="en-US" altLang="ja-JP" sz="1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kumimoji="1" lang="en-US" altLang="ja-JP" sz="7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</a:t>
            </a:r>
            <a:r>
              <a:rPr kumimoji="1" lang="ja-JP" altLang="en-US" sz="7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遊戯室</a:t>
            </a:r>
            <a:r>
              <a:rPr kumimoji="1" lang="en-US" altLang="ja-JP" sz="7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)</a:t>
            </a:r>
          </a:p>
        </p:txBody>
      </p:sp>
      <p:sp>
        <p:nvSpPr>
          <p:cNvPr id="56" name="テキスト ボックス 55">
            <a:extLst>
              <a:ext uri="{FF2B5EF4-FFF2-40B4-BE49-F238E27FC236}">
                <a16:creationId xmlns:a16="http://schemas.microsoft.com/office/drawing/2014/main" id="{3E462E5F-5B0F-E670-2D70-10F0A255EFDB}"/>
              </a:ext>
            </a:extLst>
          </p:cNvPr>
          <p:cNvSpPr txBox="1"/>
          <p:nvPr/>
        </p:nvSpPr>
        <p:spPr>
          <a:xfrm>
            <a:off x="1615600" y="4399576"/>
            <a:ext cx="11995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のびのびひろば</a:t>
            </a:r>
            <a:endParaRPr kumimoji="1" lang="en-US" altLang="ja-JP" sz="8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kumimoji="1" lang="en-US" altLang="ja-JP" sz="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</a:t>
            </a:r>
            <a:r>
              <a:rPr kumimoji="1" lang="ja-JP" altLang="en-US" sz="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トランポリンの日</a:t>
            </a:r>
            <a:r>
              <a:rPr kumimoji="1" lang="en-US" altLang="ja-JP" sz="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)</a:t>
            </a:r>
          </a:p>
        </p:txBody>
      </p:sp>
      <p:sp>
        <p:nvSpPr>
          <p:cNvPr id="58" name="テキスト ボックス 57">
            <a:extLst>
              <a:ext uri="{FF2B5EF4-FFF2-40B4-BE49-F238E27FC236}">
                <a16:creationId xmlns:a16="http://schemas.microsoft.com/office/drawing/2014/main" id="{844180BF-AE74-27B1-4CE7-676CA5EC0817}"/>
              </a:ext>
            </a:extLst>
          </p:cNvPr>
          <p:cNvSpPr txBox="1"/>
          <p:nvPr/>
        </p:nvSpPr>
        <p:spPr>
          <a:xfrm>
            <a:off x="666173" y="5503634"/>
            <a:ext cx="1076895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のびのびひろば</a:t>
            </a:r>
            <a:endParaRPr kumimoji="1" lang="en-US" altLang="ja-JP" sz="1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kumimoji="1" lang="en-US" altLang="ja-JP" sz="7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</a:t>
            </a:r>
            <a:r>
              <a:rPr kumimoji="1" lang="ja-JP" altLang="en-US" sz="7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遊戯室</a:t>
            </a:r>
            <a:r>
              <a:rPr kumimoji="1" lang="en-US" altLang="ja-JP" sz="7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)</a:t>
            </a:r>
          </a:p>
        </p:txBody>
      </p: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10086FB1-0BAF-E42F-C7EB-7679365C6F54}"/>
              </a:ext>
            </a:extLst>
          </p:cNvPr>
          <p:cNvSpPr txBox="1"/>
          <p:nvPr/>
        </p:nvSpPr>
        <p:spPr>
          <a:xfrm>
            <a:off x="2665790" y="5504267"/>
            <a:ext cx="1076895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のびのびひろば</a:t>
            </a:r>
            <a:endParaRPr kumimoji="1" lang="en-US" altLang="ja-JP" sz="1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kumimoji="1" lang="en-US" altLang="ja-JP" sz="7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</a:t>
            </a:r>
            <a:r>
              <a:rPr kumimoji="1" lang="ja-JP" altLang="en-US" sz="7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遊戯室</a:t>
            </a:r>
            <a:r>
              <a:rPr kumimoji="1" lang="en-US" altLang="ja-JP" sz="7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)</a:t>
            </a:r>
          </a:p>
        </p:txBody>
      </p:sp>
      <p:sp>
        <p:nvSpPr>
          <p:cNvPr id="63" name="テキスト ボックス 62">
            <a:extLst>
              <a:ext uri="{FF2B5EF4-FFF2-40B4-BE49-F238E27FC236}">
                <a16:creationId xmlns:a16="http://schemas.microsoft.com/office/drawing/2014/main" id="{02E1E5F1-0EEC-B689-14AE-CF3EF7E3DD99}"/>
              </a:ext>
            </a:extLst>
          </p:cNvPr>
          <p:cNvSpPr txBox="1"/>
          <p:nvPr/>
        </p:nvSpPr>
        <p:spPr>
          <a:xfrm>
            <a:off x="654790" y="6608603"/>
            <a:ext cx="1076895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のびのびひろば</a:t>
            </a:r>
            <a:endParaRPr kumimoji="1" lang="en-US" altLang="ja-JP" sz="1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kumimoji="1" lang="en-US" altLang="ja-JP" sz="7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</a:t>
            </a:r>
            <a:r>
              <a:rPr kumimoji="1" lang="ja-JP" altLang="en-US" sz="7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遊戯室</a:t>
            </a:r>
            <a:r>
              <a:rPr kumimoji="1" lang="en-US" altLang="ja-JP" sz="7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)</a:t>
            </a:r>
          </a:p>
        </p:txBody>
      </p:sp>
      <p:sp>
        <p:nvSpPr>
          <p:cNvPr id="64" name="テキスト ボックス 63">
            <a:extLst>
              <a:ext uri="{FF2B5EF4-FFF2-40B4-BE49-F238E27FC236}">
                <a16:creationId xmlns:a16="http://schemas.microsoft.com/office/drawing/2014/main" id="{7D6C1E1C-BB6B-6EF2-52D6-C6CD2D1C2CDA}"/>
              </a:ext>
            </a:extLst>
          </p:cNvPr>
          <p:cNvSpPr txBox="1"/>
          <p:nvPr/>
        </p:nvSpPr>
        <p:spPr>
          <a:xfrm>
            <a:off x="2686350" y="6627934"/>
            <a:ext cx="1076895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のびのびひろば</a:t>
            </a:r>
            <a:endParaRPr kumimoji="1" lang="en-US" altLang="ja-JP" sz="1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kumimoji="1" lang="en-US" altLang="ja-JP" sz="7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</a:t>
            </a:r>
            <a:r>
              <a:rPr kumimoji="1" lang="ja-JP" altLang="en-US" sz="7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遊戯室</a:t>
            </a:r>
            <a:r>
              <a:rPr kumimoji="1" lang="en-US" altLang="ja-JP" sz="7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)</a:t>
            </a:r>
          </a:p>
        </p:txBody>
      </p:sp>
      <p:pic>
        <p:nvPicPr>
          <p:cNvPr id="21" name="図 20">
            <a:extLst>
              <a:ext uri="{FF2B5EF4-FFF2-40B4-BE49-F238E27FC236}">
                <a16:creationId xmlns:a16="http://schemas.microsoft.com/office/drawing/2014/main" id="{85A8BAC9-60C9-E7A2-ABAF-E4B0CEB458B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574" y="11926339"/>
            <a:ext cx="5373757" cy="291368"/>
          </a:xfrm>
          <a:prstGeom prst="rect">
            <a:avLst/>
          </a:prstGeom>
        </p:spPr>
      </p:pic>
      <p:pic>
        <p:nvPicPr>
          <p:cNvPr id="1026" name="Picture 2" descr="かわいいミツバチのイラスト-無料イラストフリー素材">
            <a:extLst>
              <a:ext uri="{FF2B5EF4-FFF2-40B4-BE49-F238E27FC236}">
                <a16:creationId xmlns:a16="http://schemas.microsoft.com/office/drawing/2014/main" id="{5BAF5DF1-C809-C78C-0593-C5A8D6B1A42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259" y="542492"/>
            <a:ext cx="480317" cy="427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Picture 6" descr="桜（さくら）のイラスト | フリー素材のイラストたうん">
            <a:extLst>
              <a:ext uri="{FF2B5EF4-FFF2-40B4-BE49-F238E27FC236}">
                <a16:creationId xmlns:a16="http://schemas.microsoft.com/office/drawing/2014/main" id="{084F2D4B-3BC9-1833-FFBD-90867EC652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6997" y="6757055"/>
            <a:ext cx="481805" cy="4590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" name="Picture 6" descr="桜（さくら）のイラスト | フリー素材のイラストたうん">
            <a:extLst>
              <a:ext uri="{FF2B5EF4-FFF2-40B4-BE49-F238E27FC236}">
                <a16:creationId xmlns:a16="http://schemas.microsoft.com/office/drawing/2014/main" id="{EEEB92C3-0481-9779-E415-27AB3309B1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9762" y="6757055"/>
            <a:ext cx="481805" cy="4590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" name="Picture 6" descr="桜（さくら）のイラスト | フリー素材のイラストたうん">
            <a:extLst>
              <a:ext uri="{FF2B5EF4-FFF2-40B4-BE49-F238E27FC236}">
                <a16:creationId xmlns:a16="http://schemas.microsoft.com/office/drawing/2014/main" id="{41E19AFD-AFC1-C03D-68BC-B478D5F510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2222" y="6741647"/>
            <a:ext cx="481805" cy="4590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1E8EFEFC-D06B-B432-8480-294CE00B642C}"/>
              </a:ext>
            </a:extLst>
          </p:cNvPr>
          <p:cNvSpPr txBox="1"/>
          <p:nvPr/>
        </p:nvSpPr>
        <p:spPr>
          <a:xfrm>
            <a:off x="3773059" y="6037756"/>
            <a:ext cx="9271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避難訓練</a:t>
            </a:r>
            <a:endParaRPr kumimoji="1" lang="en-US" altLang="ja-JP" sz="12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57" name="テキスト ボックス 56">
            <a:extLst>
              <a:ext uri="{FF2B5EF4-FFF2-40B4-BE49-F238E27FC236}">
                <a16:creationId xmlns:a16="http://schemas.microsoft.com/office/drawing/2014/main" id="{9B9752A2-D3C6-DC91-8651-98AA5C0DF0DC}"/>
              </a:ext>
            </a:extLst>
          </p:cNvPr>
          <p:cNvSpPr txBox="1"/>
          <p:nvPr/>
        </p:nvSpPr>
        <p:spPr>
          <a:xfrm>
            <a:off x="4692144" y="3284391"/>
            <a:ext cx="1076895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のびのびひろば</a:t>
            </a:r>
            <a:endParaRPr kumimoji="1" lang="en-US" altLang="ja-JP" sz="1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kumimoji="1" lang="en-US" altLang="ja-JP" sz="7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</a:t>
            </a:r>
            <a:r>
              <a:rPr kumimoji="1" lang="ja-JP" altLang="en-US" sz="7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遊戯室</a:t>
            </a:r>
            <a:r>
              <a:rPr kumimoji="1" lang="en-US" altLang="ja-JP" sz="7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)</a:t>
            </a:r>
          </a:p>
        </p:txBody>
      </p:sp>
      <p:sp>
        <p:nvSpPr>
          <p:cNvPr id="61" name="テキスト ボックス 60">
            <a:extLst>
              <a:ext uri="{FF2B5EF4-FFF2-40B4-BE49-F238E27FC236}">
                <a16:creationId xmlns:a16="http://schemas.microsoft.com/office/drawing/2014/main" id="{8F85148F-76B5-776A-24A7-2A7C77CAEBC4}"/>
              </a:ext>
            </a:extLst>
          </p:cNvPr>
          <p:cNvSpPr txBox="1"/>
          <p:nvPr/>
        </p:nvSpPr>
        <p:spPr>
          <a:xfrm>
            <a:off x="659057" y="4456675"/>
            <a:ext cx="1076895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のびのびひろば</a:t>
            </a:r>
            <a:endParaRPr kumimoji="1" lang="en-US" altLang="ja-JP" sz="1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kumimoji="1" lang="en-US" altLang="ja-JP" sz="7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</a:t>
            </a:r>
            <a:r>
              <a:rPr kumimoji="1" lang="ja-JP" altLang="en-US" sz="7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遊戯室</a:t>
            </a:r>
            <a:r>
              <a:rPr kumimoji="1" lang="en-US" altLang="ja-JP" sz="7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)</a:t>
            </a:r>
          </a:p>
        </p:txBody>
      </p:sp>
      <p:sp>
        <p:nvSpPr>
          <p:cNvPr id="67" name="テキスト ボックス 66">
            <a:extLst>
              <a:ext uri="{FF2B5EF4-FFF2-40B4-BE49-F238E27FC236}">
                <a16:creationId xmlns:a16="http://schemas.microsoft.com/office/drawing/2014/main" id="{FCA6D5A6-8665-7E32-09B6-9A723F90AE7B}"/>
              </a:ext>
            </a:extLst>
          </p:cNvPr>
          <p:cNvSpPr txBox="1"/>
          <p:nvPr/>
        </p:nvSpPr>
        <p:spPr>
          <a:xfrm>
            <a:off x="4615839" y="3816693"/>
            <a:ext cx="126242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Calibri" panose="020F0502020204030204" pitchFamily="34" charset="0"/>
              </a:rPr>
              <a:t>けん玉しょうかい　</a:t>
            </a:r>
            <a:endParaRPr kumimoji="1" lang="en-US" altLang="ja-JP" sz="900" dirty="0">
              <a:latin typeface="HG丸ｺﾞｼｯｸM-PRO" panose="020F0600000000000000" pitchFamily="50" charset="-128"/>
              <a:ea typeface="HG丸ｺﾞｼｯｸM-PRO" panose="020F0600000000000000" pitchFamily="50" charset="-128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70366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1168670B-8B81-AE15-98FD-864D14B6F9B4}"/>
              </a:ext>
            </a:extLst>
          </p:cNvPr>
          <p:cNvSpPr txBox="1"/>
          <p:nvPr/>
        </p:nvSpPr>
        <p:spPr>
          <a:xfrm>
            <a:off x="1810123" y="227395"/>
            <a:ext cx="32377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～乳幼児さん向けお知らせ～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332B4D4A-C803-F18D-CBD1-0B538FCE4AEC}"/>
              </a:ext>
            </a:extLst>
          </p:cNvPr>
          <p:cNvSpPr txBox="1"/>
          <p:nvPr/>
        </p:nvSpPr>
        <p:spPr>
          <a:xfrm>
            <a:off x="-1" y="3060359"/>
            <a:ext cx="4215981" cy="2358146"/>
          </a:xfrm>
          <a:prstGeom prst="rect">
            <a:avLst/>
          </a:prstGeom>
          <a:ln cap="rnd">
            <a:solidFill>
              <a:schemeClr val="bg2">
                <a:lumMod val="75000"/>
              </a:schemeClr>
            </a:solidFill>
            <a:prstDash val="lgDash"/>
            <a:beve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just" defTabSz="914400" eaLnBrk="1" fontAlgn="auto" latinLnBrk="0" hangingPunct="1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200" b="1" i="0" u="none" strike="noStrike" kern="1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〇「のびのびひろば（遊戯室・図書室）」</a:t>
            </a:r>
            <a:endParaRPr kumimoji="0" lang="en-US" altLang="ja-JP" sz="1200" b="1" i="0" u="none" strike="noStrike" kern="1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 panose="02020603050405020304" pitchFamily="18" charset="0"/>
            </a:endParaRPr>
          </a:p>
          <a:p>
            <a:pPr marL="0" marR="0" lvl="0" indent="0" algn="just" defTabSz="914400" eaLnBrk="1" fontAlgn="auto" latinLnBrk="0" hangingPunct="1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000" b="0" i="0" u="none" strike="noStrike" kern="1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対象：乳幼児親子（登録不要・無料）</a:t>
            </a:r>
            <a:endParaRPr kumimoji="0" lang="en-US" altLang="ja-JP" sz="1000" b="0" i="0" u="none" strike="noStrike" kern="1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 panose="02020603050405020304" pitchFamily="18" charset="0"/>
            </a:endParaRPr>
          </a:p>
          <a:p>
            <a:pPr marL="0" marR="0" lvl="0" indent="0" algn="just" defTabSz="914400" eaLnBrk="1" fontAlgn="auto" latinLnBrk="0" hangingPunct="1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000" b="0" i="0" u="none" strike="noStrike" kern="1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10</a:t>
            </a:r>
            <a:r>
              <a:rPr kumimoji="0" lang="ja-JP" altLang="en-US" sz="1000" b="0" i="0" u="none" strike="noStrike" kern="1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：</a:t>
            </a:r>
            <a:r>
              <a:rPr kumimoji="0" lang="en-US" altLang="ja-JP" sz="1000" b="0" i="0" u="none" strike="noStrike" kern="1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30</a:t>
            </a:r>
            <a:r>
              <a:rPr kumimoji="0" lang="ja-JP" altLang="en-US" sz="1000" b="0" i="0" u="none" strike="noStrike" kern="1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～</a:t>
            </a:r>
            <a:r>
              <a:rPr kumimoji="0" lang="en-US" altLang="ja-JP" sz="1000" b="0" i="0" u="none" strike="noStrike" kern="1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12</a:t>
            </a:r>
            <a:r>
              <a:rPr kumimoji="0" lang="ja-JP" altLang="en-US" sz="1000" b="0" i="0" u="none" strike="noStrike" kern="1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：</a:t>
            </a:r>
            <a:r>
              <a:rPr kumimoji="0" lang="en-US" altLang="ja-JP" sz="1000" b="0" i="0" u="none" strike="noStrike" kern="1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00</a:t>
            </a:r>
            <a:r>
              <a:rPr kumimoji="0" lang="ja-JP" altLang="en-US" sz="1000" b="0" i="0" u="none" strike="noStrike" kern="1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に遊戯室・図書室で自由遊びができます。</a:t>
            </a:r>
            <a:endParaRPr kumimoji="0" lang="en-US" altLang="ja-JP" sz="1000" b="0" i="0" u="none" strike="noStrike" kern="1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 panose="02020603050405020304" pitchFamily="18" charset="0"/>
            </a:endParaRPr>
          </a:p>
          <a:p>
            <a:pPr marL="0" marR="0" lvl="0" indent="0" algn="just" defTabSz="914400" eaLnBrk="1" fontAlgn="auto" latinLnBrk="0" hangingPunct="1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000" kern="100" dirty="0">
                <a:solidFill>
                  <a:sysClr val="windowText" lastClr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おもちゃや絵本があります。ご自由にお使いください。</a:t>
            </a:r>
            <a:endParaRPr kumimoji="0" lang="en-US" altLang="ja-JP" sz="1000" b="0" i="0" u="none" strike="noStrike" kern="1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 panose="02020603050405020304" pitchFamily="18" charset="0"/>
            </a:endParaRPr>
          </a:p>
          <a:p>
            <a:pPr marL="0" marR="0" lvl="0" indent="0" algn="just" defTabSz="914400" eaLnBrk="1" fontAlgn="auto" latinLnBrk="0" hangingPunct="1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200" b="1" i="0" u="none" strike="noStrike" kern="1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〇「トランポリンの日」　</a:t>
            </a:r>
            <a:r>
              <a:rPr lang="en-US" altLang="ja-JP" sz="1200" b="1" kern="100" dirty="0">
                <a:solidFill>
                  <a:sysClr val="windowText" lastClr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15</a:t>
            </a:r>
            <a:r>
              <a:rPr kumimoji="0" lang="ja-JP" altLang="en-US" sz="1200" b="1" i="0" u="none" strike="noStrike" kern="1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日（火）</a:t>
            </a:r>
            <a:endParaRPr kumimoji="0" lang="en-US" altLang="ja-JP" sz="1200" b="1" i="0" u="none" strike="noStrike" kern="1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 panose="02020603050405020304" pitchFamily="18" charset="0"/>
            </a:endParaRPr>
          </a:p>
          <a:p>
            <a:pPr marL="0" marR="0" lvl="0" indent="0" algn="just" defTabSz="914400" eaLnBrk="1" fontAlgn="auto" latinLnBrk="0" hangingPunct="1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000" b="0" i="0" u="none" strike="noStrike" kern="1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対象：乳幼児親子（登録不要・無料）</a:t>
            </a:r>
            <a:endParaRPr kumimoji="0" lang="en-US" altLang="ja-JP" sz="1000" b="0" i="0" u="none" strike="noStrike" kern="1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 panose="02020603050405020304" pitchFamily="18" charset="0"/>
            </a:endParaRPr>
          </a:p>
          <a:p>
            <a:pPr marL="0" marR="0" lvl="0" indent="0" algn="just" defTabSz="914400" eaLnBrk="1" fontAlgn="auto" latinLnBrk="0" hangingPunct="1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000" b="0" i="0" u="none" strike="noStrike" kern="1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10</a:t>
            </a:r>
            <a:r>
              <a:rPr kumimoji="0" lang="ja-JP" altLang="en-US" sz="1000" b="0" i="0" u="none" strike="noStrike" kern="1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：</a:t>
            </a:r>
            <a:r>
              <a:rPr kumimoji="0" lang="en-US" altLang="ja-JP" sz="1000" b="0" i="0" u="none" strike="noStrike" kern="1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30</a:t>
            </a:r>
            <a:r>
              <a:rPr kumimoji="0" lang="ja-JP" altLang="en-US" sz="1000" b="0" i="0" u="none" strike="noStrike" kern="1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～</a:t>
            </a:r>
            <a:r>
              <a:rPr kumimoji="0" lang="en-US" altLang="ja-JP" sz="1000" b="0" i="0" u="none" strike="noStrike" kern="1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12</a:t>
            </a:r>
            <a:r>
              <a:rPr kumimoji="0" lang="ja-JP" altLang="en-US" sz="1000" b="0" i="0" u="none" strike="noStrike" kern="1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：</a:t>
            </a:r>
            <a:r>
              <a:rPr kumimoji="0" lang="en-US" altLang="ja-JP" sz="1000" b="0" i="0" u="none" strike="noStrike" kern="1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00</a:t>
            </a:r>
            <a:r>
              <a:rPr kumimoji="0" lang="ja-JP" altLang="en-US" sz="1000" b="0" i="0" u="none" strike="noStrike" kern="1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に遊戯室でトランポリンで遊べます。</a:t>
            </a:r>
            <a:endParaRPr kumimoji="0" lang="en-US" altLang="ja-JP" sz="1000" b="0" i="0" u="none" strike="noStrike" kern="1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 panose="02020603050405020304" pitchFamily="18" charset="0"/>
            </a:endParaRPr>
          </a:p>
          <a:p>
            <a:pPr marL="0" marR="0" lvl="0" indent="0" algn="just" defTabSz="914400" eaLnBrk="1" fontAlgn="auto" latinLnBrk="0" hangingPunct="1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000" b="1" i="0" u="none" strike="noStrike" kern="1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♢乳幼児親子の方に</a:t>
            </a:r>
            <a:r>
              <a:rPr kumimoji="0" lang="en-US" altLang="ja-JP" sz="1000" b="1" i="0" u="none" strike="noStrike" kern="1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1</a:t>
            </a:r>
            <a:r>
              <a:rPr kumimoji="0" lang="ja-JP" altLang="en-US" sz="1000" b="1" i="0" u="none" strike="noStrike" kern="1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週間に３冊、図書の貸し出しをしています。</a:t>
            </a:r>
            <a:endParaRPr kumimoji="0" lang="en-US" altLang="ja-JP" sz="1000" b="1" i="0" u="none" strike="noStrike" kern="1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 panose="02020603050405020304" pitchFamily="18" charset="0"/>
            </a:endParaRPr>
          </a:p>
          <a:p>
            <a:pPr marL="0" marR="0" lvl="0" indent="0" algn="just" defTabSz="914400" eaLnBrk="1" fontAlgn="auto" latinLnBrk="0" hangingPunct="1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000" b="1" i="0" u="none" strike="noStrike" kern="1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   詳しくは児童館まで問い合わせください。</a:t>
            </a:r>
            <a:endParaRPr kumimoji="0" lang="en-US" altLang="ja-JP" sz="1000" b="1" i="0" u="none" strike="noStrike" kern="1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 panose="02020603050405020304" pitchFamily="18" charset="0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7E2F35AA-B1FC-0D6F-9E8C-2B814DD09005}"/>
              </a:ext>
            </a:extLst>
          </p:cNvPr>
          <p:cNvSpPr txBox="1"/>
          <p:nvPr/>
        </p:nvSpPr>
        <p:spPr>
          <a:xfrm>
            <a:off x="-1" y="848429"/>
            <a:ext cx="4215982" cy="2102755"/>
          </a:xfrm>
          <a:prstGeom prst="rect">
            <a:avLst/>
          </a:prstGeom>
          <a:noFill/>
          <a:ln>
            <a:solidFill>
              <a:schemeClr val="bg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just" defTabSz="914400" eaLnBrk="1" fontAlgn="auto" latinLnBrk="0" hangingPunct="1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400" b="1" i="0" u="none" strike="noStrike" kern="1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2025</a:t>
            </a:r>
            <a:r>
              <a:rPr kumimoji="0" lang="ja-JP" altLang="en-US" sz="1400" b="1" i="0" u="none" strike="noStrike" kern="1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年度　乳幼児クラブクラブ登録について</a:t>
            </a:r>
            <a:endParaRPr kumimoji="0" lang="en-US" altLang="ja-JP" sz="1200" b="1" i="0" u="none" strike="noStrike" kern="1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 panose="02020603050405020304" pitchFamily="18" charset="0"/>
            </a:endParaRPr>
          </a:p>
          <a:p>
            <a:pPr marL="0" marR="0" lvl="0" indent="0" algn="just" defTabSz="914400" eaLnBrk="1" fontAlgn="auto" latinLnBrk="0" hangingPunct="1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050" b="0" i="0" u="none" strike="noStrike" kern="1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申し込み受付中です。定員になり次第締め切ります。</a:t>
            </a:r>
            <a:endParaRPr kumimoji="0" lang="en-US" altLang="ja-JP" sz="1050" b="0" i="0" u="none" strike="noStrike" kern="1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 panose="02020603050405020304" pitchFamily="18" charset="0"/>
            </a:endParaRPr>
          </a:p>
          <a:p>
            <a:pPr marL="0" marR="0" lvl="0" indent="0" algn="just" defTabSz="914400" eaLnBrk="1" fontAlgn="auto" latinLnBrk="0" hangingPunct="1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050" b="0" i="0" u="none" strike="noStrike" kern="1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登録をご希望の方は、児童館までお問合せください。</a:t>
            </a:r>
            <a:endParaRPr kumimoji="0" lang="en-US" altLang="ja-JP" sz="1050" b="0" i="0" u="none" strike="noStrike" kern="1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 panose="02020603050405020304" pitchFamily="18" charset="0"/>
            </a:endParaRPr>
          </a:p>
          <a:p>
            <a:pPr marL="0" marR="0" lvl="0" indent="0" algn="just" defTabSz="914400" eaLnBrk="1" fontAlgn="auto" latinLnBrk="0" hangingPunct="1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ja-JP" sz="1050" kern="100" dirty="0">
              <a:solidFill>
                <a:sysClr val="windowText" lastClr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 panose="02020603050405020304" pitchFamily="18" charset="0"/>
            </a:endParaRPr>
          </a:p>
          <a:p>
            <a:pPr marL="0" marR="0" lvl="0" indent="0" algn="just" defTabSz="914400" eaLnBrk="1" fontAlgn="auto" latinLnBrk="0" hangingPunct="1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050" kern="100" dirty="0">
                <a:solidFill>
                  <a:sysClr val="windowText" lastClr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・にこにこクラス　</a:t>
            </a:r>
            <a:r>
              <a:rPr kumimoji="0" lang="ja-JP" altLang="en-US" sz="1050" b="0" i="0" u="none" strike="noStrike" kern="1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毎週木曜日       </a:t>
            </a:r>
            <a:r>
              <a:rPr kumimoji="0" lang="en-US" altLang="ja-JP" sz="1050" b="0" i="0" u="none" strike="noStrike" kern="1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0</a:t>
            </a:r>
            <a:r>
              <a:rPr kumimoji="0" lang="ja-JP" altLang="en-US" sz="1050" b="0" i="0" u="none" strike="noStrike" kern="1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歳児低月齢</a:t>
            </a:r>
            <a:r>
              <a:rPr kumimoji="0" lang="en-US" altLang="ja-JP" sz="1050" b="0" i="0" u="none" strike="noStrike" kern="1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…</a:t>
            </a:r>
            <a:r>
              <a:rPr kumimoji="0" lang="ja-JP" altLang="en-US" sz="1050" b="0" i="0" u="none" strike="noStrike" kern="1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年間</a:t>
            </a:r>
            <a:r>
              <a:rPr kumimoji="0" lang="en-US" altLang="ja-JP" sz="1050" b="0" i="0" u="none" strike="noStrike" kern="1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300</a:t>
            </a:r>
            <a:r>
              <a:rPr kumimoji="0" lang="ja-JP" altLang="en-US" sz="1050" b="0" i="0" u="none" strike="noStrike" kern="1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円</a:t>
            </a:r>
            <a:endParaRPr kumimoji="0" lang="en-US" altLang="ja-JP" sz="1050" b="0" i="0" u="none" strike="noStrike" kern="1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 panose="02020603050405020304" pitchFamily="18" charset="0"/>
            </a:endParaRPr>
          </a:p>
          <a:p>
            <a:pPr marL="0" marR="0" lvl="0" indent="0" algn="just" defTabSz="914400" eaLnBrk="1" fontAlgn="auto" latinLnBrk="0" hangingPunct="1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050" b="0" i="0" u="none" strike="noStrike" kern="1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・おひさまクラス　毎週金曜日       </a:t>
            </a:r>
            <a:r>
              <a:rPr lang="ja-JP" altLang="en-US" sz="1050" kern="100" dirty="0">
                <a:solidFill>
                  <a:sysClr val="windowText" lastClr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０</a:t>
            </a:r>
            <a:r>
              <a:rPr kumimoji="0" lang="ja-JP" altLang="en-US" sz="1050" b="0" i="0" u="none" strike="noStrike" kern="1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歳児高月齢</a:t>
            </a:r>
            <a:r>
              <a:rPr kumimoji="0" lang="en-US" altLang="ja-JP" sz="1050" b="0" i="0" u="none" strike="noStrike" kern="1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…</a:t>
            </a:r>
            <a:r>
              <a:rPr kumimoji="0" lang="ja-JP" altLang="en-US" sz="1050" b="0" i="0" u="none" strike="noStrike" kern="1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年間</a:t>
            </a:r>
            <a:r>
              <a:rPr kumimoji="0" lang="en-US" altLang="ja-JP" sz="1050" b="0" i="0" u="none" strike="noStrike" kern="1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300</a:t>
            </a:r>
            <a:r>
              <a:rPr kumimoji="0" lang="ja-JP" altLang="en-US" sz="1050" b="0" i="0" u="none" strike="noStrike" kern="1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円</a:t>
            </a:r>
            <a:endParaRPr kumimoji="0" lang="en-US" altLang="ja-JP" sz="1050" b="0" i="0" u="none" strike="noStrike" kern="1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 panose="02020603050405020304" pitchFamily="18" charset="0"/>
            </a:endParaRPr>
          </a:p>
          <a:p>
            <a:pPr marL="0" marR="0" lvl="0" indent="0" algn="just" defTabSz="914400" eaLnBrk="1" fontAlgn="auto" latinLnBrk="0" hangingPunct="1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000" kern="100" dirty="0">
                <a:solidFill>
                  <a:sysClr val="windowText" lastClr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・</a:t>
            </a:r>
            <a:r>
              <a:rPr kumimoji="0" lang="ja-JP" altLang="en-US" sz="1000" b="0" i="0" u="none" strike="noStrike" kern="1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なかよしクラス 　毎週火曜日  </a:t>
            </a:r>
            <a:r>
              <a:rPr kumimoji="0" lang="en-US" altLang="ja-JP" sz="1000" b="0" i="0" u="none" strike="noStrike" kern="1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1</a:t>
            </a:r>
            <a:r>
              <a:rPr kumimoji="0" lang="ja-JP" altLang="en-US" sz="1000" b="0" i="0" u="none" strike="noStrike" kern="1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歳児以上～就学前</a:t>
            </a:r>
            <a:r>
              <a:rPr kumimoji="0" lang="en-US" altLang="ja-JP" sz="1000" b="0" i="0" u="none" strike="noStrike" kern="1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…</a:t>
            </a:r>
            <a:r>
              <a:rPr kumimoji="0" lang="ja-JP" altLang="en-US" sz="1050" b="0" i="0" u="none" strike="noStrike" kern="1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年間</a:t>
            </a:r>
            <a:r>
              <a:rPr kumimoji="0" lang="en-US" altLang="ja-JP" sz="1050" b="0" i="0" u="none" strike="noStrike" kern="1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800</a:t>
            </a:r>
            <a:r>
              <a:rPr kumimoji="0" lang="ja-JP" altLang="en-US" sz="1050" b="0" i="0" u="none" strike="noStrike" kern="1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円</a:t>
            </a:r>
            <a:endParaRPr kumimoji="0" lang="en-US" altLang="ja-JP" sz="1050" b="0" i="0" u="none" strike="noStrike" kern="1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 panose="02020603050405020304" pitchFamily="18" charset="0"/>
            </a:endParaRPr>
          </a:p>
          <a:p>
            <a:pPr algn="just" defTabSz="914400">
              <a:lnSpc>
                <a:spcPts val="2000"/>
              </a:lnSpc>
              <a:defRPr/>
            </a:pPr>
            <a:r>
              <a:rPr kumimoji="0" lang="ja-JP" altLang="en-US" sz="1050" b="0" i="0" u="none" strike="noStrike" kern="1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　</a:t>
            </a:r>
            <a:r>
              <a:rPr kumimoji="0" lang="en-US" altLang="ja-JP" sz="1050" b="0" i="0" u="none" strike="noStrike" kern="1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※</a:t>
            </a:r>
            <a:r>
              <a:rPr kumimoji="0" lang="ja-JP" altLang="en-US" sz="1050" b="0" i="0" u="none" strike="noStrike" kern="1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年会費 </a:t>
            </a:r>
            <a:r>
              <a:rPr kumimoji="0" lang="en-US" altLang="ja-JP" sz="1050" b="0" i="0" u="none" strike="noStrike" kern="1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…</a:t>
            </a:r>
            <a:r>
              <a:rPr kumimoji="0" lang="ja-JP" altLang="en-US" sz="1050" b="1" i="0" u="none" strike="noStrike" kern="1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　</a:t>
            </a:r>
            <a:r>
              <a:rPr kumimoji="0" lang="ja-JP" altLang="en-US" sz="1050" b="0" i="0" u="none" strike="noStrike" kern="1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登録用紙と一緒にお支払いください</a:t>
            </a:r>
            <a:r>
              <a:rPr kumimoji="0" lang="ja-JP" altLang="en-US" sz="900" b="0" i="0" u="none" strike="noStrike" kern="1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。</a:t>
            </a:r>
            <a:endParaRPr kumimoji="0" lang="en-US" altLang="ja-JP" sz="900" b="0" i="0" u="none" strike="noStrike" kern="1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 panose="02020603050405020304" pitchFamily="18" charset="0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493CCDA4-4224-2229-2B0E-4EA3D2C8A3FB}"/>
              </a:ext>
            </a:extLst>
          </p:cNvPr>
          <p:cNvSpPr txBox="1"/>
          <p:nvPr/>
        </p:nvSpPr>
        <p:spPr>
          <a:xfrm>
            <a:off x="2016310" y="5499446"/>
            <a:ext cx="28253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～小学生向けお知らせ～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986ED713-DAE9-B77D-DED9-20BFC76ABB04}"/>
              </a:ext>
            </a:extLst>
          </p:cNvPr>
          <p:cNvSpPr txBox="1"/>
          <p:nvPr/>
        </p:nvSpPr>
        <p:spPr>
          <a:xfrm>
            <a:off x="4381500" y="850900"/>
            <a:ext cx="2082800" cy="1362075"/>
          </a:xfrm>
          <a:prstGeom prst="flowChartAlternateProcess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/>
              <a:t>なかよしクラス</a:t>
            </a:r>
            <a:endParaRPr kumimoji="1" lang="en-US" altLang="ja-JP" dirty="0"/>
          </a:p>
          <a:p>
            <a:pPr algn="ctr"/>
            <a:r>
              <a:rPr kumimoji="1" lang="en-US" altLang="ja-JP" sz="1200" dirty="0"/>
              <a:t>〈</a:t>
            </a:r>
            <a:r>
              <a:rPr kumimoji="1" lang="ja-JP" altLang="en-US" sz="1200" dirty="0"/>
              <a:t>１歳児以上～就学前</a:t>
            </a:r>
            <a:r>
              <a:rPr kumimoji="1" lang="en-US" altLang="ja-JP" sz="1200" dirty="0"/>
              <a:t>〉</a:t>
            </a:r>
          </a:p>
          <a:p>
            <a:pPr algn="ctr"/>
            <a:endParaRPr kumimoji="1" lang="en-US" altLang="ja-JP" sz="1200" dirty="0"/>
          </a:p>
          <a:p>
            <a:pPr algn="ctr"/>
            <a:r>
              <a:rPr kumimoji="1" lang="ja-JP" altLang="en-US" sz="1400" dirty="0"/>
              <a:t>毎週火曜日</a:t>
            </a:r>
            <a:endParaRPr kumimoji="1" lang="en-US" altLang="ja-JP" sz="1400" dirty="0"/>
          </a:p>
          <a:p>
            <a:pPr algn="ctr"/>
            <a:r>
              <a:rPr kumimoji="1" lang="en-US" altLang="ja-JP" dirty="0"/>
              <a:t>4</a:t>
            </a:r>
            <a:r>
              <a:rPr kumimoji="1" lang="ja-JP" altLang="en-US" dirty="0"/>
              <a:t>月</a:t>
            </a:r>
            <a:r>
              <a:rPr kumimoji="1" lang="en-US" altLang="ja-JP" dirty="0"/>
              <a:t>22</a:t>
            </a:r>
            <a:r>
              <a:rPr kumimoji="1" lang="ja-JP" altLang="en-US" dirty="0"/>
              <a:t>日スタート</a:t>
            </a:r>
            <a:endParaRPr kumimoji="1" lang="en-US" altLang="ja-JP" dirty="0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6A007407-5274-0FF6-BD3B-095B9A845B08}"/>
              </a:ext>
            </a:extLst>
          </p:cNvPr>
          <p:cNvSpPr txBox="1"/>
          <p:nvPr/>
        </p:nvSpPr>
        <p:spPr>
          <a:xfrm>
            <a:off x="4381500" y="2388013"/>
            <a:ext cx="2082800" cy="1362075"/>
          </a:xfrm>
          <a:prstGeom prst="flowChartAlternateProcess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/>
              <a:t>にこにこクラス</a:t>
            </a:r>
            <a:endParaRPr kumimoji="1" lang="en-US" altLang="ja-JP" dirty="0"/>
          </a:p>
          <a:p>
            <a:pPr algn="ctr"/>
            <a:r>
              <a:rPr kumimoji="1" lang="en-US" altLang="ja-JP" sz="1200" dirty="0"/>
              <a:t>〈0</a:t>
            </a:r>
            <a:r>
              <a:rPr kumimoji="1" lang="ja-JP" altLang="en-US" sz="1200" dirty="0"/>
              <a:t>歳児低月齢</a:t>
            </a:r>
            <a:r>
              <a:rPr kumimoji="1" lang="en-US" altLang="ja-JP" sz="1200" dirty="0"/>
              <a:t>〉</a:t>
            </a:r>
          </a:p>
          <a:p>
            <a:pPr algn="ctr"/>
            <a:endParaRPr kumimoji="1" lang="en-US" altLang="ja-JP" sz="1200" dirty="0"/>
          </a:p>
          <a:p>
            <a:pPr algn="ctr"/>
            <a:r>
              <a:rPr kumimoji="1" lang="ja-JP" altLang="en-US" sz="1400" dirty="0"/>
              <a:t>毎週木曜日</a:t>
            </a:r>
            <a:endParaRPr kumimoji="1" lang="en-US" altLang="ja-JP" sz="1400" dirty="0"/>
          </a:p>
          <a:p>
            <a:pPr algn="ctr"/>
            <a:r>
              <a:rPr kumimoji="1" lang="en-US" altLang="ja-JP" dirty="0"/>
              <a:t>4</a:t>
            </a:r>
            <a:r>
              <a:rPr kumimoji="1" lang="ja-JP" altLang="en-US" dirty="0"/>
              <a:t>月</a:t>
            </a:r>
            <a:r>
              <a:rPr kumimoji="1" lang="en-US" altLang="ja-JP" dirty="0"/>
              <a:t>24</a:t>
            </a:r>
            <a:r>
              <a:rPr kumimoji="1" lang="ja-JP" altLang="en-US" dirty="0"/>
              <a:t>日スタート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C285DDF0-89B6-29E6-AC42-75624B723E67}"/>
              </a:ext>
            </a:extLst>
          </p:cNvPr>
          <p:cNvSpPr txBox="1"/>
          <p:nvPr/>
        </p:nvSpPr>
        <p:spPr>
          <a:xfrm>
            <a:off x="4381500" y="3939463"/>
            <a:ext cx="2082800" cy="1362075"/>
          </a:xfrm>
          <a:prstGeom prst="flowChartAlternateProcess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/>
              <a:t>おひさまクラス</a:t>
            </a:r>
            <a:endParaRPr kumimoji="1" lang="en-US" altLang="ja-JP" dirty="0"/>
          </a:p>
          <a:p>
            <a:pPr algn="ctr"/>
            <a:r>
              <a:rPr kumimoji="1" lang="en-US" altLang="ja-JP" sz="1200" dirty="0"/>
              <a:t>〈0</a:t>
            </a:r>
            <a:r>
              <a:rPr kumimoji="1" lang="ja-JP" altLang="en-US" sz="1200" dirty="0"/>
              <a:t>歳児高月齢</a:t>
            </a:r>
            <a:r>
              <a:rPr kumimoji="1" lang="en-US" altLang="ja-JP" sz="1200" dirty="0"/>
              <a:t>〉</a:t>
            </a:r>
          </a:p>
          <a:p>
            <a:pPr algn="ctr"/>
            <a:endParaRPr kumimoji="1" lang="en-US" altLang="ja-JP" sz="1200" dirty="0"/>
          </a:p>
          <a:p>
            <a:pPr algn="ctr"/>
            <a:r>
              <a:rPr kumimoji="1" lang="ja-JP" altLang="en-US" sz="1400" dirty="0"/>
              <a:t>毎週金曜日</a:t>
            </a:r>
            <a:endParaRPr kumimoji="1" lang="en-US" altLang="ja-JP" sz="1400" dirty="0"/>
          </a:p>
          <a:p>
            <a:pPr algn="ctr"/>
            <a:r>
              <a:rPr kumimoji="1" lang="en-US" altLang="ja-JP" dirty="0"/>
              <a:t>4</a:t>
            </a:r>
            <a:r>
              <a:rPr kumimoji="1" lang="ja-JP" altLang="en-US" dirty="0"/>
              <a:t>月</a:t>
            </a:r>
            <a:r>
              <a:rPr kumimoji="1" lang="en-US" altLang="ja-JP" dirty="0"/>
              <a:t>25</a:t>
            </a:r>
            <a:r>
              <a:rPr kumimoji="1" lang="ja-JP" altLang="en-US" dirty="0"/>
              <a:t>日スタート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586D805E-CF53-C9BF-740A-12F27D29ADDF}"/>
              </a:ext>
            </a:extLst>
          </p:cNvPr>
          <p:cNvSpPr txBox="1"/>
          <p:nvPr/>
        </p:nvSpPr>
        <p:spPr>
          <a:xfrm>
            <a:off x="0" y="6088962"/>
            <a:ext cx="6784780" cy="2962513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4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+mn-cs"/>
              </a:rPr>
              <a:t>～〇登録なしで参加できます。～</a:t>
            </a:r>
            <a:endParaRPr kumimoji="0" lang="en-US" altLang="ja-JP" sz="14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HG丸ｺﾞｼｯｸM-PRO" panose="020F0600000000000000" pitchFamily="50" charset="-128"/>
              <a:ea typeface="HG丸ｺﾞｼｯｸM-PRO" panose="020F0600000000000000" pitchFamily="50" charset="-128"/>
              <a:cs typeface="+mn-cs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11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HG丸ｺﾞｼｯｸM-PRO" panose="020F0600000000000000" pitchFamily="50" charset="-128"/>
              <a:ea typeface="HG丸ｺﾞｼｯｸM-PRO" panose="020F0600000000000000" pitchFamily="50" charset="-128"/>
              <a:cs typeface="+mn-cs"/>
            </a:endParaRPr>
          </a:p>
          <a:p>
            <a:pPr defTabSz="914400">
              <a:defRPr/>
            </a:pPr>
            <a:r>
              <a:rPr kumimoji="0" lang="ja-JP" altLang="en-US" sz="11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+mn-cs"/>
              </a:rPr>
              <a:t>〇じどうかん紹介</a:t>
            </a:r>
            <a:endParaRPr kumimoji="0" lang="en-US" altLang="ja-JP" sz="11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HG丸ｺﾞｼｯｸM-PRO" panose="020F0600000000000000" pitchFamily="50" charset="-128"/>
              <a:ea typeface="HG丸ｺﾞｼｯｸM-PRO" panose="020F0600000000000000" pitchFamily="50" charset="-128"/>
              <a:cs typeface="+mn-cs"/>
            </a:endParaRPr>
          </a:p>
          <a:p>
            <a:pPr defTabSz="914400">
              <a:defRPr/>
            </a:pPr>
            <a:r>
              <a:rPr kumimoji="0" lang="ja-JP" altLang="en-US" sz="11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+mn-cs"/>
              </a:rPr>
              <a:t>　</a:t>
            </a:r>
            <a:r>
              <a:rPr kumimoji="0" lang="en-US" altLang="ja-JP" sz="1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+mn-cs"/>
              </a:rPr>
              <a:t>1</a:t>
            </a:r>
            <a:r>
              <a:rPr kumimoji="0" lang="ja-JP" alt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+mn-cs"/>
              </a:rPr>
              <a:t>日（火）</a:t>
            </a:r>
            <a:r>
              <a:rPr lang="en-US" altLang="ja-JP" sz="1100" kern="0" dirty="0">
                <a:solidFill>
                  <a:sysClr val="windowText" lastClr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10</a:t>
            </a:r>
            <a:r>
              <a:rPr kumimoji="0" lang="ja-JP" alt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+mn-cs"/>
              </a:rPr>
              <a:t>：</a:t>
            </a:r>
            <a:r>
              <a:rPr lang="en-US" altLang="ja-JP" sz="1100" kern="0" dirty="0">
                <a:solidFill>
                  <a:sysClr val="windowText" lastClr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00</a:t>
            </a:r>
            <a:r>
              <a:rPr kumimoji="0" lang="ja-JP" alt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+mn-cs"/>
              </a:rPr>
              <a:t>　みぶじどうかんのお部屋やあそびのルールを説明します！</a:t>
            </a:r>
            <a:endParaRPr kumimoji="0" lang="en-US" altLang="ja-JP" sz="11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HG丸ｺﾞｼｯｸM-PRO" panose="020F0600000000000000" pitchFamily="50" charset="-128"/>
              <a:ea typeface="HG丸ｺﾞｼｯｸM-PRO" panose="020F0600000000000000" pitchFamily="50" charset="-128"/>
              <a:cs typeface="+mn-cs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100" b="1" kern="0" dirty="0">
                <a:solidFill>
                  <a:sysClr val="windowText" lastClr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en-US" altLang="ja-JP" sz="1100" kern="0" dirty="0">
                <a:solidFill>
                  <a:sysClr val="windowText" lastClr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</a:t>
            </a:r>
            <a:r>
              <a:rPr kumimoji="0" lang="ja-JP" alt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+mn-cs"/>
              </a:rPr>
              <a:t>日（水）</a:t>
            </a:r>
            <a:r>
              <a:rPr lang="en-US" altLang="ja-JP" sz="1100" kern="0" dirty="0">
                <a:solidFill>
                  <a:sysClr val="windowText" lastClr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10</a:t>
            </a:r>
            <a:r>
              <a:rPr kumimoji="0" lang="ja-JP" alt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+mn-cs"/>
              </a:rPr>
              <a:t>：</a:t>
            </a:r>
            <a:r>
              <a:rPr lang="en-US" altLang="ja-JP" sz="1100" kern="0" dirty="0">
                <a:solidFill>
                  <a:sysClr val="windowText" lastClr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00</a:t>
            </a:r>
            <a:r>
              <a:rPr kumimoji="0" lang="ja-JP" alt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+mn-cs"/>
              </a:rPr>
              <a:t>　</a:t>
            </a:r>
            <a:endParaRPr lang="en-US" altLang="ja-JP" sz="1100" b="1" kern="0" dirty="0">
              <a:solidFill>
                <a:sysClr val="windowText" lastClr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1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+mn-cs"/>
              </a:rPr>
              <a:t>〇みんなあそび</a:t>
            </a:r>
            <a:endParaRPr kumimoji="0" lang="en-US" altLang="ja-JP" sz="11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HG丸ｺﾞｼｯｸM-PRO" panose="020F0600000000000000" pitchFamily="50" charset="-128"/>
              <a:ea typeface="HG丸ｺﾞｼｯｸM-PRO" panose="020F0600000000000000" pitchFamily="50" charset="-128"/>
              <a:cs typeface="+mn-cs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1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+mn-cs"/>
              </a:rPr>
              <a:t>　</a:t>
            </a:r>
            <a:r>
              <a:rPr lang="en-US" altLang="ja-JP" sz="1100" kern="0" dirty="0">
                <a:solidFill>
                  <a:sysClr val="windowText" lastClr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7</a:t>
            </a:r>
            <a:r>
              <a:rPr kumimoji="0" lang="ja-JP" alt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+mn-cs"/>
              </a:rPr>
              <a:t>日（月）１</a:t>
            </a:r>
            <a:r>
              <a:rPr kumimoji="0" lang="en-US" altLang="ja-JP" sz="1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+mn-cs"/>
              </a:rPr>
              <a:t>:30</a:t>
            </a:r>
            <a:r>
              <a:rPr kumimoji="0" lang="ja-JP" alt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+mn-cs"/>
              </a:rPr>
              <a:t>　</a:t>
            </a:r>
            <a:r>
              <a:rPr kumimoji="0" lang="ja-JP" altLang="ja-JP" sz="1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+mn-cs"/>
              </a:rPr>
              <a:t>　中京地域体育館（児童館集合</a:t>
            </a:r>
            <a:r>
              <a:rPr kumimoji="0" lang="ja-JP" alt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+mn-cs"/>
              </a:rPr>
              <a:t>）</a:t>
            </a:r>
            <a:endParaRPr kumimoji="0" lang="en-US" altLang="ja-JP" sz="11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HG丸ｺﾞｼｯｸM-PRO" panose="020F0600000000000000" pitchFamily="50" charset="-128"/>
              <a:ea typeface="HG丸ｺﾞｼｯｸM-PRO" panose="020F0600000000000000" pitchFamily="50" charset="-128"/>
              <a:cs typeface="+mn-cs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+mn-cs"/>
              </a:rPr>
              <a:t>　</a:t>
            </a:r>
            <a:r>
              <a:rPr lang="en-US" altLang="ja-JP" sz="1100" kern="0" dirty="0">
                <a:solidFill>
                  <a:sysClr val="windowText" lastClr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8</a:t>
            </a:r>
            <a:r>
              <a:rPr kumimoji="0" lang="ja-JP" altLang="ja-JP" sz="1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+mn-cs"/>
              </a:rPr>
              <a:t>日（</a:t>
            </a:r>
            <a:r>
              <a:rPr lang="ja-JP" altLang="en-US" sz="1100" kern="0" dirty="0">
                <a:solidFill>
                  <a:sysClr val="windowText" lastClr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火</a:t>
            </a:r>
            <a:r>
              <a:rPr kumimoji="0" lang="ja-JP" altLang="ja-JP" sz="1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+mn-cs"/>
              </a:rPr>
              <a:t>）１</a:t>
            </a:r>
            <a:r>
              <a:rPr kumimoji="0" lang="en-US" altLang="ja-JP" sz="1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+mn-cs"/>
              </a:rPr>
              <a:t>:30</a:t>
            </a:r>
            <a:r>
              <a:rPr kumimoji="0" lang="ja-JP" altLang="ja-JP" sz="1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+mn-cs"/>
              </a:rPr>
              <a:t>　　中京地域体育館（児童館集合）</a:t>
            </a:r>
            <a:endParaRPr kumimoji="0" lang="en-US" altLang="ja-JP" sz="11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HG丸ｺﾞｼｯｸM-PRO" panose="020F0600000000000000" pitchFamily="50" charset="-128"/>
              <a:ea typeface="HG丸ｺﾞｼｯｸM-PRO" panose="020F0600000000000000" pitchFamily="50" charset="-128"/>
              <a:cs typeface="+mn-cs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1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+mn-cs"/>
              </a:rPr>
              <a:t>〇野球教室</a:t>
            </a:r>
            <a:endParaRPr kumimoji="0" lang="en-US" altLang="ja-JP" sz="11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HG丸ｺﾞｼｯｸM-PRO" panose="020F0600000000000000" pitchFamily="50" charset="-128"/>
              <a:ea typeface="HG丸ｺﾞｼｯｸM-PRO" panose="020F0600000000000000" pitchFamily="50" charset="-128"/>
              <a:cs typeface="+mn-cs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+mn-cs"/>
              </a:rPr>
              <a:t>　</a:t>
            </a:r>
            <a:r>
              <a:rPr lang="en-US" altLang="ja-JP" sz="1100" kern="0" dirty="0">
                <a:solidFill>
                  <a:sysClr val="windowText" lastClr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5</a:t>
            </a:r>
            <a:r>
              <a:rPr kumimoji="0" lang="ja-JP" alt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+mn-cs"/>
              </a:rPr>
              <a:t>日（土）３</a:t>
            </a:r>
            <a:r>
              <a:rPr kumimoji="0" lang="en-US" altLang="ja-JP" sz="1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+mn-cs"/>
              </a:rPr>
              <a:t>:30</a:t>
            </a:r>
            <a:r>
              <a:rPr kumimoji="0" lang="ja-JP" alt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+mn-cs"/>
              </a:rPr>
              <a:t>　　中京地域体育館（児童館集合）</a:t>
            </a:r>
            <a:endParaRPr kumimoji="0" lang="en-US" altLang="ja-JP" sz="11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HG丸ｺﾞｼｯｸM-PRO" panose="020F0600000000000000" pitchFamily="50" charset="-128"/>
              <a:ea typeface="HG丸ｺﾞｼｯｸM-PRO" panose="020F0600000000000000" pitchFamily="50" charset="-128"/>
              <a:cs typeface="+mn-cs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1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+mn-cs"/>
              </a:rPr>
              <a:t>〇けん玉週間</a:t>
            </a:r>
            <a:endParaRPr kumimoji="0" lang="en-US" altLang="ja-JP" sz="11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HG丸ｺﾞｼｯｸM-PRO" panose="020F0600000000000000" pitchFamily="50" charset="-128"/>
              <a:ea typeface="HG丸ｺﾞｼｯｸM-PRO" panose="020F0600000000000000" pitchFamily="50" charset="-128"/>
              <a:cs typeface="+mn-cs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+mn-cs"/>
              </a:rPr>
              <a:t>　</a:t>
            </a:r>
            <a:r>
              <a:rPr kumimoji="0" lang="en-US" altLang="ja-JP" sz="1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+mn-cs"/>
              </a:rPr>
              <a:t>11</a:t>
            </a:r>
            <a:r>
              <a:rPr kumimoji="0" lang="ja-JP" alt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+mn-cs"/>
              </a:rPr>
              <a:t>日（金）～</a:t>
            </a:r>
            <a:r>
              <a:rPr kumimoji="0" lang="en-US" altLang="ja-JP" sz="1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+mn-cs"/>
              </a:rPr>
              <a:t>17</a:t>
            </a:r>
            <a:r>
              <a:rPr kumimoji="0" lang="ja-JP" alt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+mn-cs"/>
              </a:rPr>
              <a:t>日（木）　</a:t>
            </a:r>
            <a:r>
              <a:rPr kumimoji="0" lang="en-US" altLang="ja-JP" sz="1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+mn-cs"/>
              </a:rPr>
              <a:t>3</a:t>
            </a:r>
            <a:r>
              <a:rPr kumimoji="0" lang="ja-JP" alt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+mn-cs"/>
              </a:rPr>
              <a:t>：</a:t>
            </a:r>
            <a:r>
              <a:rPr kumimoji="0" lang="en-US" altLang="ja-JP" sz="1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+mn-cs"/>
              </a:rPr>
              <a:t>30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1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+mn-cs"/>
              </a:rPr>
              <a:t>〇トランポリンの日</a:t>
            </a:r>
            <a:endParaRPr kumimoji="0" lang="en-US" altLang="ja-JP" sz="11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HG丸ｺﾞｼｯｸM-PRO" panose="020F0600000000000000" pitchFamily="50" charset="-128"/>
              <a:ea typeface="HG丸ｺﾞｼｯｸM-PRO" panose="020F0600000000000000" pitchFamily="50" charset="-128"/>
              <a:cs typeface="+mn-cs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+mn-cs"/>
              </a:rPr>
              <a:t>　</a:t>
            </a:r>
            <a:r>
              <a:rPr kumimoji="0" lang="en-US" altLang="ja-JP" sz="1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+mn-cs"/>
              </a:rPr>
              <a:t>14</a:t>
            </a:r>
            <a:r>
              <a:rPr kumimoji="0" lang="ja-JP" alt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+mn-cs"/>
              </a:rPr>
              <a:t>日（月）</a:t>
            </a:r>
            <a:r>
              <a:rPr kumimoji="0" lang="en-US" altLang="ja-JP" sz="1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+mn-cs"/>
              </a:rPr>
              <a:t>3</a:t>
            </a:r>
            <a:r>
              <a:rPr kumimoji="0" lang="ja-JP" alt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+mn-cs"/>
              </a:rPr>
              <a:t>：</a:t>
            </a:r>
            <a:r>
              <a:rPr kumimoji="0" lang="en-US" altLang="ja-JP" sz="1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+mn-cs"/>
              </a:rPr>
              <a:t>30</a:t>
            </a:r>
            <a:r>
              <a:rPr kumimoji="0" lang="ja-JP" alt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+mn-cs"/>
              </a:rPr>
              <a:t>　</a:t>
            </a:r>
            <a:r>
              <a:rPr kumimoji="0" lang="en-US" altLang="ja-JP" sz="1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+mn-cs"/>
              </a:rPr>
              <a:t>2</a:t>
            </a:r>
            <a:r>
              <a:rPr kumimoji="0" lang="ja-JP" alt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+mn-cs"/>
              </a:rPr>
              <a:t>年生以上</a:t>
            </a:r>
            <a:endParaRPr kumimoji="0" lang="en-US" altLang="ja-JP" sz="11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HG丸ｺﾞｼｯｸM-PRO" panose="020F0600000000000000" pitchFamily="50" charset="-128"/>
              <a:ea typeface="HG丸ｺﾞｼｯｸM-PRO" panose="020F0600000000000000" pitchFamily="50" charset="-128"/>
              <a:cs typeface="+mn-cs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+mn-cs"/>
              </a:rPr>
              <a:t>　</a:t>
            </a:r>
            <a:r>
              <a:rPr kumimoji="0" lang="en-US" altLang="ja-JP" sz="1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+mn-cs"/>
              </a:rPr>
              <a:t>15</a:t>
            </a:r>
            <a:r>
              <a:rPr kumimoji="0" lang="ja-JP" alt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+mn-cs"/>
              </a:rPr>
              <a:t>日（火）</a:t>
            </a:r>
            <a:r>
              <a:rPr kumimoji="0" lang="en-US" altLang="ja-JP" sz="1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+mn-cs"/>
              </a:rPr>
              <a:t>3</a:t>
            </a:r>
            <a:r>
              <a:rPr kumimoji="0" lang="ja-JP" alt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+mn-cs"/>
              </a:rPr>
              <a:t>：</a:t>
            </a:r>
            <a:r>
              <a:rPr kumimoji="0" lang="en-US" altLang="ja-JP" sz="1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+mn-cs"/>
              </a:rPr>
              <a:t>30</a:t>
            </a:r>
            <a:r>
              <a:rPr kumimoji="0" lang="ja-JP" alt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+mn-cs"/>
              </a:rPr>
              <a:t>　</a:t>
            </a:r>
            <a:r>
              <a:rPr kumimoji="0" lang="en-US" altLang="ja-JP" sz="1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+mn-cs"/>
              </a:rPr>
              <a:t>1</a:t>
            </a:r>
            <a:r>
              <a:rPr kumimoji="0" lang="ja-JP" alt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+mn-cs"/>
              </a:rPr>
              <a:t>年生</a:t>
            </a:r>
            <a:endParaRPr kumimoji="0" lang="en-US" altLang="ja-JP" sz="11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HG丸ｺﾞｼｯｸM-PRO" panose="020F0600000000000000" pitchFamily="50" charset="-128"/>
              <a:ea typeface="HG丸ｺﾞｼｯｸM-PRO" panose="020F0600000000000000" pitchFamily="50" charset="-128"/>
              <a:cs typeface="+mn-cs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9D9E357A-1F3A-EE46-3A83-1D4FD38CBF0B}"/>
              </a:ext>
            </a:extLst>
          </p:cNvPr>
          <p:cNvSpPr txBox="1"/>
          <p:nvPr/>
        </p:nvSpPr>
        <p:spPr>
          <a:xfrm>
            <a:off x="0" y="9115504"/>
            <a:ext cx="2817628" cy="2775228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4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+mn-cs"/>
              </a:rPr>
              <a:t>～◎は登録制の教室です～</a:t>
            </a:r>
            <a:endParaRPr kumimoji="0" lang="en-US" altLang="ja-JP" sz="14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HG丸ｺﾞｼｯｸM-PRO" panose="020F0600000000000000" pitchFamily="50" charset="-128"/>
              <a:ea typeface="HG丸ｺﾞｼｯｸM-PRO" panose="020F0600000000000000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100" b="1" kern="0" dirty="0">
                <a:solidFill>
                  <a:sysClr val="windowText" lastClr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kumimoji="0" lang="ja-JP" altLang="en-US" sz="11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+mn-cs"/>
              </a:rPr>
              <a:t>◎太鼓教室体験会</a:t>
            </a:r>
            <a:endParaRPr kumimoji="0" lang="en-US" altLang="ja-JP" sz="11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HG丸ｺﾞｼｯｸM-PRO" panose="020F0600000000000000" pitchFamily="50" charset="-128"/>
              <a:ea typeface="HG丸ｺﾞｼｯｸM-PRO" panose="020F0600000000000000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+mn-cs"/>
              </a:rPr>
              <a:t>　　</a:t>
            </a:r>
            <a:r>
              <a:rPr kumimoji="0" lang="en-US" altLang="ja-JP" sz="1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+mn-cs"/>
              </a:rPr>
              <a:t>17</a:t>
            </a:r>
            <a:r>
              <a:rPr kumimoji="0" lang="ja-JP" alt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+mn-cs"/>
              </a:rPr>
              <a:t>日（木）</a:t>
            </a:r>
            <a:r>
              <a:rPr kumimoji="0" lang="en-US" altLang="ja-JP" sz="1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+mn-cs"/>
              </a:rPr>
              <a:t>4</a:t>
            </a:r>
            <a:r>
              <a:rPr kumimoji="0" lang="ja-JP" alt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+mn-cs"/>
              </a:rPr>
              <a:t>：</a:t>
            </a:r>
            <a:r>
              <a:rPr kumimoji="0" lang="en-US" altLang="ja-JP" sz="1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+mn-cs"/>
              </a:rPr>
              <a:t>00</a:t>
            </a:r>
            <a:r>
              <a:rPr kumimoji="0" lang="ja-JP" alt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+mn-cs"/>
              </a:rPr>
              <a:t>　</a:t>
            </a:r>
            <a:endParaRPr kumimoji="0" lang="en-US" altLang="ja-JP" sz="11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HG丸ｺﾞｼｯｸM-PRO" panose="020F0600000000000000" pitchFamily="50" charset="-128"/>
              <a:ea typeface="HG丸ｺﾞｼｯｸM-PRO" panose="020F0600000000000000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1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+mn-cs"/>
              </a:rPr>
              <a:t>　◎詩吟教室体験会</a:t>
            </a:r>
            <a:endParaRPr kumimoji="0" lang="en-US" altLang="ja-JP" sz="11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HG丸ｺﾞｼｯｸM-PRO" panose="020F0600000000000000" pitchFamily="50" charset="-128"/>
              <a:ea typeface="HG丸ｺﾞｼｯｸM-PRO" panose="020F0600000000000000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+mn-cs"/>
              </a:rPr>
              <a:t>　　</a:t>
            </a:r>
            <a:r>
              <a:rPr kumimoji="0" lang="en-US" altLang="ja-JP" sz="1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+mn-cs"/>
              </a:rPr>
              <a:t>18</a:t>
            </a:r>
            <a:r>
              <a:rPr kumimoji="0" lang="ja-JP" alt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+mn-cs"/>
              </a:rPr>
              <a:t>日（金）</a:t>
            </a:r>
            <a:r>
              <a:rPr kumimoji="0" lang="en-US" altLang="ja-JP" sz="1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+mn-cs"/>
              </a:rPr>
              <a:t>4</a:t>
            </a:r>
            <a:r>
              <a:rPr kumimoji="0" lang="ja-JP" alt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+mn-cs"/>
              </a:rPr>
              <a:t>：</a:t>
            </a:r>
            <a:r>
              <a:rPr kumimoji="0" lang="en-US" altLang="ja-JP" sz="1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+mn-cs"/>
              </a:rPr>
              <a:t>00</a:t>
            </a:r>
            <a:r>
              <a:rPr kumimoji="0" lang="ja-JP" alt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+mn-cs"/>
              </a:rPr>
              <a:t>　遊戯室</a:t>
            </a:r>
            <a:endParaRPr kumimoji="0" lang="en-US" altLang="ja-JP" sz="11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HG丸ｺﾞｼｯｸM-PRO" panose="020F0600000000000000" pitchFamily="50" charset="-128"/>
              <a:ea typeface="HG丸ｺﾞｼｯｸM-PRO" panose="020F0600000000000000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1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+mn-cs"/>
              </a:rPr>
              <a:t>　◎畑クラブ体験会</a:t>
            </a:r>
            <a:endParaRPr kumimoji="0" lang="en-US" altLang="ja-JP" sz="11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HG丸ｺﾞｼｯｸM-PRO" panose="020F0600000000000000" pitchFamily="50" charset="-128"/>
              <a:ea typeface="HG丸ｺﾞｼｯｸM-PRO" panose="020F0600000000000000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+mn-cs"/>
              </a:rPr>
              <a:t>　　</a:t>
            </a:r>
            <a:r>
              <a:rPr kumimoji="0" lang="en-US" altLang="ja-JP" sz="1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+mn-cs"/>
              </a:rPr>
              <a:t>22</a:t>
            </a:r>
            <a:r>
              <a:rPr kumimoji="0" lang="ja-JP" alt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+mn-cs"/>
              </a:rPr>
              <a:t>日（火）</a:t>
            </a:r>
            <a:r>
              <a:rPr kumimoji="0" lang="en-US" altLang="ja-JP" sz="1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+mn-cs"/>
              </a:rPr>
              <a:t>4</a:t>
            </a:r>
            <a:r>
              <a:rPr kumimoji="0" lang="ja-JP" alt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+mn-cs"/>
              </a:rPr>
              <a:t>：</a:t>
            </a:r>
            <a:r>
              <a:rPr kumimoji="0" lang="en-US" altLang="ja-JP" sz="1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+mn-cs"/>
              </a:rPr>
              <a:t>00</a:t>
            </a:r>
            <a:r>
              <a:rPr kumimoji="0" lang="ja-JP" alt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+mn-cs"/>
              </a:rPr>
              <a:t>　児童館畑</a:t>
            </a:r>
            <a:endParaRPr kumimoji="0" lang="en-US" altLang="ja-JP" sz="11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HG丸ｺﾞｼｯｸM-PRO" panose="020F0600000000000000" pitchFamily="50" charset="-128"/>
              <a:ea typeface="HG丸ｺﾞｼｯｸM-PRO" panose="020F0600000000000000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1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+mn-cs"/>
              </a:rPr>
              <a:t>　◎「いい～んですクラブ」</a:t>
            </a:r>
            <a:endParaRPr kumimoji="0" lang="en-US" altLang="ja-JP" sz="11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HG丸ｺﾞｼｯｸM-PRO" panose="020F0600000000000000" pitchFamily="50" charset="-128"/>
              <a:ea typeface="HG丸ｺﾞｼｯｸM-PRO" panose="020F0600000000000000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+mn-cs"/>
              </a:rPr>
              <a:t>　　メンバー募集中です。</a:t>
            </a:r>
            <a:endParaRPr kumimoji="0" lang="en-US" altLang="ja-JP" sz="11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HG丸ｺﾞｼｯｸM-PRO" panose="020F0600000000000000" pitchFamily="50" charset="-128"/>
              <a:ea typeface="HG丸ｺﾞｼｯｸM-PRO" panose="020F0600000000000000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+mn-cs"/>
              </a:rPr>
              <a:t>　　興味のある人は児童館まで☆</a:t>
            </a:r>
            <a:endParaRPr kumimoji="0" lang="en-US" altLang="ja-JP" sz="11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HG丸ｺﾞｼｯｸM-PRO" panose="020F0600000000000000" pitchFamily="50" charset="-128"/>
              <a:ea typeface="HG丸ｺﾞｼｯｸM-PRO" panose="020F0600000000000000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ja-JP" sz="1100" kern="0" dirty="0">
              <a:solidFill>
                <a:sysClr val="windowText" lastClr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1100" kern="0" dirty="0">
                <a:solidFill>
                  <a:sysClr val="windowText" lastClr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※</a:t>
            </a:r>
            <a:r>
              <a:rPr lang="ja-JP" altLang="en-US" sz="1100" kern="0" dirty="0">
                <a:solidFill>
                  <a:sysClr val="windowText" lastClr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登録制教室・クラブにつきまし</a:t>
            </a:r>
            <a:endParaRPr lang="en-US" altLang="ja-JP" sz="1100" kern="0" dirty="0">
              <a:solidFill>
                <a:sysClr val="windowText" lastClr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100" kern="0" dirty="0">
                <a:solidFill>
                  <a:sysClr val="windowText" lastClr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ては</a:t>
            </a:r>
            <a:r>
              <a:rPr lang="ja-JP" altLang="en-US" sz="1100" u="sng" kern="0" dirty="0">
                <a:solidFill>
                  <a:sysClr val="windowText" lastClr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４月下旬</a:t>
            </a:r>
            <a:r>
              <a:rPr lang="ja-JP" altLang="en-US" sz="1100" kern="0" dirty="0">
                <a:solidFill>
                  <a:sysClr val="windowText" lastClr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に申込用紙を配付</a:t>
            </a:r>
            <a:endParaRPr lang="en-US" altLang="ja-JP" sz="1100" kern="0" dirty="0">
              <a:solidFill>
                <a:sysClr val="windowText" lastClr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100" kern="0" dirty="0">
                <a:solidFill>
                  <a:sysClr val="windowText" lastClr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します。６月からスタートします。</a:t>
            </a:r>
            <a:endParaRPr lang="en-US" altLang="ja-JP" sz="1100" kern="0" dirty="0">
              <a:solidFill>
                <a:sysClr val="windowText" lastClr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3184034F-DA7B-5660-861E-03C460333F96}"/>
              </a:ext>
            </a:extLst>
          </p:cNvPr>
          <p:cNvSpPr txBox="1"/>
          <p:nvPr/>
        </p:nvSpPr>
        <p:spPr>
          <a:xfrm>
            <a:off x="2911642" y="9126137"/>
            <a:ext cx="3873138" cy="263902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4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★一般来館で利用のみなさんへ★</a:t>
            </a:r>
            <a:endParaRPr kumimoji="0" lang="en-US" altLang="ja-JP" sz="14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14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100" kern="0" dirty="0">
                <a:solidFill>
                  <a:sysClr val="windowText" lastClr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・初回時に「利用者票」の記入をお願いしています。</a:t>
            </a:r>
            <a:endParaRPr lang="en-US" altLang="ja-JP" sz="1100" kern="0" noProof="0" dirty="0">
              <a:solidFill>
                <a:sysClr val="windowText" lastClr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100" i="0" u="none" strike="noStrike" kern="0" cap="none" spc="0" normalizeH="0" baseline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・来館したら、玄関で名前を書いてください。</a:t>
            </a:r>
            <a:endParaRPr kumimoji="0" lang="en-US" altLang="ja-JP" sz="1100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100" kern="0" noProof="0" dirty="0">
                <a:solidFill>
                  <a:sysClr val="windowText" lastClr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・学校からお家に帰ってランドセルを置いてから遊び</a:t>
            </a:r>
            <a:endParaRPr lang="en-US" altLang="ja-JP" sz="1100" kern="0" noProof="0" dirty="0">
              <a:solidFill>
                <a:sysClr val="windowText" lastClr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100" kern="0" dirty="0">
                <a:solidFill>
                  <a:sysClr val="windowText" lastClr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100" kern="0" noProof="0" dirty="0">
                <a:solidFill>
                  <a:sysClr val="windowText" lastClr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に来てください。</a:t>
            </a:r>
            <a:endParaRPr lang="en-US" altLang="ja-JP" sz="1100" kern="0" noProof="0" dirty="0">
              <a:solidFill>
                <a:sysClr val="windowText" lastClr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100" i="0" u="none" strike="noStrike" kern="0" cap="none" spc="0" normalizeH="0" baseline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・水筒（お茶・水</a:t>
            </a:r>
            <a:r>
              <a:rPr lang="ja-JP" altLang="en-US" sz="1100" kern="0" dirty="0">
                <a:solidFill>
                  <a:sysClr val="windowText" lastClr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）</a:t>
            </a:r>
            <a:r>
              <a:rPr kumimoji="0" lang="ja-JP" altLang="en-US" sz="1100" i="0" u="none" strike="noStrike" kern="0" cap="none" spc="0" normalizeH="0" baseline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を持ってきてください。</a:t>
            </a:r>
            <a:endParaRPr kumimoji="0" lang="en-US" altLang="ja-JP" sz="1100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100" kern="0" noProof="0" dirty="0">
                <a:solidFill>
                  <a:sysClr val="windowText" lastClr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・おかしや食べ物は児童館の中では食べないでくだ</a:t>
            </a:r>
            <a:endParaRPr lang="en-US" altLang="ja-JP" sz="1100" kern="0" noProof="0" dirty="0">
              <a:solidFill>
                <a:sysClr val="windowText" lastClr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100" kern="0" dirty="0">
                <a:solidFill>
                  <a:sysClr val="windowText" lastClr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100" kern="0" noProof="0" dirty="0">
                <a:solidFill>
                  <a:sysClr val="windowText" lastClr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さい。</a:t>
            </a:r>
            <a:endParaRPr lang="en-US" altLang="ja-JP" sz="1100" kern="0" noProof="0" dirty="0">
              <a:solidFill>
                <a:sysClr val="windowText" lastClr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100" kern="0" noProof="0" dirty="0">
                <a:solidFill>
                  <a:sysClr val="windowText" lastClr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・ゲームや携帯電話、貴重品やカギは事務室で預かり</a:t>
            </a:r>
            <a:endParaRPr lang="en-US" altLang="ja-JP" sz="1100" kern="0" noProof="0" dirty="0">
              <a:solidFill>
                <a:sysClr val="windowText" lastClr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100" kern="0" dirty="0">
                <a:solidFill>
                  <a:sysClr val="windowText" lastClr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100" kern="0" noProof="0" dirty="0">
                <a:solidFill>
                  <a:sysClr val="windowText" lastClr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ます。</a:t>
            </a:r>
            <a:endParaRPr lang="en-US" altLang="ja-JP" sz="1100" kern="0" noProof="0" dirty="0">
              <a:solidFill>
                <a:sysClr val="windowText" lastClr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100" kern="0" noProof="0" dirty="0">
                <a:solidFill>
                  <a:sysClr val="windowText" lastClr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・おもちゃは大切にあつかい、使った後は片づけま　</a:t>
            </a:r>
            <a:endParaRPr lang="en-US" altLang="ja-JP" sz="1100" kern="0" noProof="0" dirty="0">
              <a:solidFill>
                <a:sysClr val="windowText" lastClr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100" kern="0" dirty="0">
                <a:solidFill>
                  <a:sysClr val="windowText" lastClr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100" kern="0" noProof="0" dirty="0">
                <a:solidFill>
                  <a:sysClr val="windowText" lastClr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しょう</a:t>
            </a:r>
            <a:r>
              <a:rPr lang="ja-JP" altLang="en-US" sz="1100" kern="0" dirty="0">
                <a:solidFill>
                  <a:sysClr val="windowText" lastClr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。</a:t>
            </a:r>
            <a:endParaRPr lang="en-US" altLang="ja-JP" sz="1100" kern="0" dirty="0">
              <a:solidFill>
                <a:sysClr val="windowText" lastClr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pic>
        <p:nvPicPr>
          <p:cNvPr id="11" name="図 10">
            <a:extLst>
              <a:ext uri="{FF2B5EF4-FFF2-40B4-BE49-F238E27FC236}">
                <a16:creationId xmlns:a16="http://schemas.microsoft.com/office/drawing/2014/main" id="{8743B5E6-6BCE-8CE0-7166-78C869B6744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7109" y="263417"/>
            <a:ext cx="791582" cy="313498"/>
          </a:xfrm>
          <a:prstGeom prst="rect">
            <a:avLst/>
          </a:prstGeom>
        </p:spPr>
      </p:pic>
      <p:pic>
        <p:nvPicPr>
          <p:cNvPr id="17" name="図 16">
            <a:extLst>
              <a:ext uri="{FF2B5EF4-FFF2-40B4-BE49-F238E27FC236}">
                <a16:creationId xmlns:a16="http://schemas.microsoft.com/office/drawing/2014/main" id="{AC65836E-3469-D43B-1A2E-5F75177F741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3591" y="5428308"/>
            <a:ext cx="622719" cy="489133"/>
          </a:xfrm>
          <a:prstGeom prst="rect">
            <a:avLst/>
          </a:prstGeom>
        </p:spPr>
      </p:pic>
      <p:pic>
        <p:nvPicPr>
          <p:cNvPr id="18" name="図 17">
            <a:extLst>
              <a:ext uri="{FF2B5EF4-FFF2-40B4-BE49-F238E27FC236}">
                <a16:creationId xmlns:a16="http://schemas.microsoft.com/office/drawing/2014/main" id="{78275EDC-5526-C5EE-6438-DF1BF5F040A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5589" y="5422782"/>
            <a:ext cx="622719" cy="489133"/>
          </a:xfrm>
          <a:prstGeom prst="rect">
            <a:avLst/>
          </a:prstGeom>
        </p:spPr>
      </p:pic>
      <p:pic>
        <p:nvPicPr>
          <p:cNvPr id="20" name="図 19">
            <a:extLst>
              <a:ext uri="{FF2B5EF4-FFF2-40B4-BE49-F238E27FC236}">
                <a16:creationId xmlns:a16="http://schemas.microsoft.com/office/drawing/2014/main" id="{C17B2E5F-3178-5A67-F059-E921897D5E8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327" y="36455"/>
            <a:ext cx="790958" cy="790958"/>
          </a:xfrm>
          <a:prstGeom prst="rect">
            <a:avLst/>
          </a:prstGeom>
        </p:spPr>
      </p:pic>
      <p:pic>
        <p:nvPicPr>
          <p:cNvPr id="2050" name="Picture 2" descr="ドットのライン素材 | 商用OKの無料イラスト素材サイト ツカッテ">
            <a:extLst>
              <a:ext uri="{FF2B5EF4-FFF2-40B4-BE49-F238E27FC236}">
                <a16:creationId xmlns:a16="http://schemas.microsoft.com/office/drawing/2014/main" id="{052818E0-9687-1FAA-26CA-DAA2506B012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9049" b="37469"/>
          <a:stretch/>
        </p:blipFill>
        <p:spPr bwMode="auto">
          <a:xfrm>
            <a:off x="2073460" y="5791233"/>
            <a:ext cx="2541639" cy="2984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2" descr="ドットのライン素材 | 商用OKの無料イラスト素材サイト ツカッテ">
            <a:extLst>
              <a:ext uri="{FF2B5EF4-FFF2-40B4-BE49-F238E27FC236}">
                <a16:creationId xmlns:a16="http://schemas.microsoft.com/office/drawing/2014/main" id="{2B12602E-C943-7279-E416-8D2CC914EA9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9049" b="37469"/>
          <a:stretch/>
        </p:blipFill>
        <p:spPr bwMode="auto">
          <a:xfrm>
            <a:off x="1978210" y="562068"/>
            <a:ext cx="2883380" cy="3385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ハイハイをする赤ちゃんの無料イラスト | フリーイラスト素材集 ジャパクリップ">
            <a:extLst>
              <a:ext uri="{FF2B5EF4-FFF2-40B4-BE49-F238E27FC236}">
                <a16:creationId xmlns:a16="http://schemas.microsoft.com/office/drawing/2014/main" id="{18C440A3-2AD3-D9C9-94D7-A0A71AFAA0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4439" y="3968261"/>
            <a:ext cx="664820" cy="6819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トランポリンイラスト｜無料イラスト・フリー素材なら「イラストAC」">
            <a:extLst>
              <a:ext uri="{FF2B5EF4-FFF2-40B4-BE49-F238E27FC236}">
                <a16:creationId xmlns:a16="http://schemas.microsoft.com/office/drawing/2014/main" id="{E534B870-1240-89CF-0286-E367004544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3275" y="7520672"/>
            <a:ext cx="1590102" cy="11934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野球 の無料イラスト・アイコン素材 | イラスト・アイコン無料素材は「フリーアイコンズ」">
            <a:extLst>
              <a:ext uri="{FF2B5EF4-FFF2-40B4-BE49-F238E27FC236}">
                <a16:creationId xmlns:a16="http://schemas.microsoft.com/office/drawing/2014/main" id="{6096FE67-BA72-2049-DBA8-5A74CADE3B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5458" y="6983411"/>
            <a:ext cx="960110" cy="9601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8" name="Picture 10" descr="けん玉のイラスト | 無料のフリー素材 イラストエイト">
            <a:extLst>
              <a:ext uri="{FF2B5EF4-FFF2-40B4-BE49-F238E27FC236}">
                <a16:creationId xmlns:a16="http://schemas.microsoft.com/office/drawing/2014/main" id="{805A82A4-7CC3-47E4-77DF-FE83AC2755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90846">
            <a:off x="3809748" y="7762245"/>
            <a:ext cx="961308" cy="10711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図 2">
            <a:extLst>
              <a:ext uri="{FF2B5EF4-FFF2-40B4-BE49-F238E27FC236}">
                <a16:creationId xmlns:a16="http://schemas.microsoft.com/office/drawing/2014/main" id="{9A6DB3E6-FBBA-0A92-FAB2-9608460C86BB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574" y="11905073"/>
            <a:ext cx="5373757" cy="291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5845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3321</TotalTime>
  <Words>1502</Words>
  <Application>Microsoft Office PowerPoint</Application>
  <PresentationFormat>ワイド画面</PresentationFormat>
  <Paragraphs>277</Paragraphs>
  <Slides>2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5" baseType="lpstr">
      <vt:lpstr>07にくまるフォント</vt:lpstr>
      <vt:lpstr>07やさしさゴシック手書き</vt:lpstr>
      <vt:lpstr>HGS創英角ﾎﾟｯﾌﾟ体</vt:lpstr>
      <vt:lpstr>HG丸ｺﾞｼｯｸM-PRO</vt:lpstr>
      <vt:lpstr>Meiryo UI</vt:lpstr>
      <vt:lpstr>Noto Sans JP</vt:lpstr>
      <vt:lpstr>ゆず ポップ A [M] Bold</vt:lpstr>
      <vt:lpstr>游ゴシック</vt:lpstr>
      <vt:lpstr>游ゴシック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mibu1-PC</dc:creator>
  <cp:lastModifiedBy>mibu@kyo-yancha.ne.jp</cp:lastModifiedBy>
  <cp:revision>199</cp:revision>
  <cp:lastPrinted>2025-03-22T06:22:42Z</cp:lastPrinted>
  <dcterms:created xsi:type="dcterms:W3CDTF">2021-05-21T02:13:57Z</dcterms:created>
  <dcterms:modified xsi:type="dcterms:W3CDTF">2025-04-01T00:15:01Z</dcterms:modified>
</cp:coreProperties>
</file>