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bu1-PC" initials="m" lastIdx="3" clrIdx="0">
    <p:extLst>
      <p:ext uri="{19B8F6BF-5375-455C-9EA6-DF929625EA0E}">
        <p15:presenceInfo xmlns:p15="http://schemas.microsoft.com/office/powerpoint/2012/main" userId="mibu1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542" autoAdjust="0"/>
  </p:normalViewPr>
  <p:slideViewPr>
    <p:cSldViewPr snapToGrid="0">
      <p:cViewPr>
        <p:scale>
          <a:sx n="400" d="100"/>
          <a:sy n="400" d="100"/>
        </p:scale>
        <p:origin x="-5208" y="-73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8BECE98A-2EA6-4F9F-8550-3E89CCF13A64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32050" y="1233488"/>
            <a:ext cx="18716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14"/>
            <a:ext cx="5388610" cy="388510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817"/>
            <a:ext cx="2918831" cy="494497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264E8A2D-7806-45E4-8491-D5F432B5C9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1C35F9-2302-2B4A-403A-BA212AD2C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3C72370-E149-7B09-2263-DB61D0C8AC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FAFB6D24-4CF9-B95E-EA06-4B94F592B7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DFB12A-7B73-2130-BD03-F1B0AFF8C5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4E8A2D-7806-45E4-8491-D5F432B5C9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4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96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67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5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55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00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02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57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52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81F2-5893-447A-9500-DF3F74FED6DF}" type="datetimeFigureOut">
              <a:rPr kumimoji="1" lang="ja-JP" altLang="en-US" smtClean="0"/>
              <a:t>2025/8/23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8704-75A2-45C9-8A38-A6C121C92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9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4335E-308B-697A-A07D-9EEF26C5E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DCC5C6-7580-2F5F-F6D8-42B7A1BB8CA0}"/>
              </a:ext>
            </a:extLst>
          </p:cNvPr>
          <p:cNvSpPr txBox="1"/>
          <p:nvPr/>
        </p:nvSpPr>
        <p:spPr>
          <a:xfrm>
            <a:off x="1625781" y="652321"/>
            <a:ext cx="41368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公益社団法人  京都市児童館学童連盟  京都市壬生児童館</a:t>
            </a:r>
            <a:endParaRPr lang="en-US" altLang="zh-TW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〒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604-8433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京都市中京区西ノ京北小路町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番地</a:t>
            </a:r>
            <a:endParaRPr lang="en-US" altLang="ja-JP" sz="900" u="none" strike="noStrike" dirty="0"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  <a:p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TEL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＆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FAX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（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075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）</a:t>
            </a:r>
            <a:r>
              <a:rPr lang="en-US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822-4789</a:t>
            </a:r>
            <a:r>
              <a:rPr lang="ja-JP" altLang="en-US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　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E</a:t>
            </a:r>
            <a:r>
              <a:rPr lang="ja-JP" altLang="fr-FR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－</a:t>
            </a:r>
            <a:r>
              <a:rPr lang="fr-FR" altLang="ja-JP" sz="900" u="none" strike="noStrike" dirty="0">
                <a:effectLst/>
                <a:latin typeface="07やさしさゴシック手書き" panose="02000600000000000000" pitchFamily="50" charset="-128"/>
                <a:ea typeface="07やさしさゴシック手書き" panose="02000600000000000000" pitchFamily="50" charset="-128"/>
              </a:rPr>
              <a:t>mail     mibu@kyo-yancha.ne.jp</a:t>
            </a:r>
            <a:endParaRPr lang="en-US" altLang="ja-JP" sz="900" b="1" i="0" u="none" strike="noStrike" dirty="0">
              <a:solidFill>
                <a:srgbClr val="000000"/>
              </a:solidFill>
              <a:effectLst/>
              <a:latin typeface="07やさしさゴシック手書き" panose="02000600000000000000" pitchFamily="50" charset="-128"/>
              <a:ea typeface="07やさしさゴシック手書き" panose="0200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E70DDB-B593-C27B-7099-6C0B9ED6A4F4}"/>
              </a:ext>
            </a:extLst>
          </p:cNvPr>
          <p:cNvSpPr txBox="1"/>
          <p:nvPr/>
        </p:nvSpPr>
        <p:spPr>
          <a:xfrm>
            <a:off x="613222" y="47591"/>
            <a:ext cx="508820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Cascadia Code" panose="020B0609020000020004" pitchFamily="49" charset="0"/>
              </a:rPr>
              <a:t>みぶじどうかんだより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45B42A3-A51D-A0F9-6B47-E67B77B88612}"/>
              </a:ext>
            </a:extLst>
          </p:cNvPr>
          <p:cNvGraphicFramePr>
            <a:graphicFrameLocks noGrp="1"/>
          </p:cNvGraphicFramePr>
          <p:nvPr/>
        </p:nvGraphicFramePr>
        <p:xfrm>
          <a:off x="3873500" y="1822450"/>
          <a:ext cx="208280" cy="2971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267146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172787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2885616-4A3E-5EC4-388B-4BE658CD97E7}"/>
              </a:ext>
            </a:extLst>
          </p:cNvPr>
          <p:cNvSpPr txBox="1"/>
          <p:nvPr/>
        </p:nvSpPr>
        <p:spPr>
          <a:xfrm>
            <a:off x="766492" y="641012"/>
            <a:ext cx="991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   </a:t>
            </a:r>
            <a:r>
              <a:rPr kumimoji="1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月号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598B714-C7F3-3788-D4D4-92490A9EC349}"/>
              </a:ext>
            </a:extLst>
          </p:cNvPr>
          <p:cNvSpPr txBox="1"/>
          <p:nvPr/>
        </p:nvSpPr>
        <p:spPr>
          <a:xfrm>
            <a:off x="8281649" y="5458473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避難訓練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火災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DFD9750-3618-9507-6583-4CB1BAE8D921}"/>
              </a:ext>
            </a:extLst>
          </p:cNvPr>
          <p:cNvSpPr txBox="1"/>
          <p:nvPr/>
        </p:nvSpPr>
        <p:spPr>
          <a:xfrm>
            <a:off x="7648102" y="5447922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将棋クラブ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11:15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66" name="矢印: 右 65">
            <a:extLst>
              <a:ext uri="{FF2B5EF4-FFF2-40B4-BE49-F238E27FC236}">
                <a16:creationId xmlns:a16="http://schemas.microsoft.com/office/drawing/2014/main" id="{E3ED4D2D-C474-BCE1-C0ED-FBD6B3719BA7}"/>
              </a:ext>
            </a:extLst>
          </p:cNvPr>
          <p:cNvSpPr/>
          <p:nvPr/>
        </p:nvSpPr>
        <p:spPr>
          <a:xfrm>
            <a:off x="-4325084" y="6313651"/>
            <a:ext cx="2964989" cy="110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510C200-788C-9761-F736-F505DD863FB4}"/>
              </a:ext>
            </a:extLst>
          </p:cNvPr>
          <p:cNvSpPr txBox="1"/>
          <p:nvPr/>
        </p:nvSpPr>
        <p:spPr>
          <a:xfrm>
            <a:off x="7207813" y="6430280"/>
            <a:ext cx="10473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畑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クラブ</a:t>
            </a:r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4:00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年生～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24EC474-BA79-F9E7-84FB-C906A89618CF}"/>
              </a:ext>
            </a:extLst>
          </p:cNvPr>
          <p:cNvSpPr txBox="1"/>
          <p:nvPr/>
        </p:nvSpPr>
        <p:spPr>
          <a:xfrm>
            <a:off x="-510022" y="6760051"/>
            <a:ext cx="615429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1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36" name="テキスト ボックス 62">
            <a:extLst>
              <a:ext uri="{FF2B5EF4-FFF2-40B4-BE49-F238E27FC236}">
                <a16:creationId xmlns:a16="http://schemas.microsoft.com/office/drawing/2014/main" id="{3625515B-38AF-11C6-38CD-C040081C5A67}"/>
              </a:ext>
            </a:extLst>
          </p:cNvPr>
          <p:cNvSpPr txBox="1"/>
          <p:nvPr/>
        </p:nvSpPr>
        <p:spPr>
          <a:xfrm>
            <a:off x="7886881" y="4508679"/>
            <a:ext cx="85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トランポリン教室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A/10:15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 B/11:05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9" name="フレーム 28">
            <a:extLst>
              <a:ext uri="{FF2B5EF4-FFF2-40B4-BE49-F238E27FC236}">
                <a16:creationId xmlns:a16="http://schemas.microsoft.com/office/drawing/2014/main" id="{4B4CA4F7-CE05-27A0-3944-7E214DB71205}"/>
              </a:ext>
            </a:extLst>
          </p:cNvPr>
          <p:cNvSpPr/>
          <p:nvPr/>
        </p:nvSpPr>
        <p:spPr>
          <a:xfrm>
            <a:off x="33605" y="9794050"/>
            <a:ext cx="6781601" cy="2362506"/>
          </a:xfrm>
          <a:prstGeom prst="frame">
            <a:avLst>
              <a:gd name="adj1" fmla="val 2476"/>
            </a:avLst>
          </a:prstGeom>
          <a:solidFill>
            <a:schemeClr val="accent1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383351-54B7-2371-C620-89847B69C141}"/>
              </a:ext>
            </a:extLst>
          </p:cNvPr>
          <p:cNvSpPr txBox="1"/>
          <p:nvPr/>
        </p:nvSpPr>
        <p:spPr>
          <a:xfrm>
            <a:off x="-6906648" y="8022508"/>
            <a:ext cx="6291256" cy="362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 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●冬休みの期間中は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時から開館しております。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ただし、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12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29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～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金</a:t>
            </a:r>
            <a:r>
              <a:rPr kumimoji="1" lang="en-US" altLang="ja-JP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までは閉館となります。</a:t>
            </a:r>
            <a:endParaRPr kumimoji="1" lang="en-US" altLang="ja-JP" sz="105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登館の際は、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200" b="1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分までに登館してください</a:t>
            </a:r>
            <a:r>
              <a:rPr kumimoji="1" lang="ja-JP" altLang="en-US" sz="1200" b="1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。</a:t>
            </a:r>
            <a:endParaRPr kumimoji="1" lang="en-US" altLang="ja-JP" sz="1200" b="1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時～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9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40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分までは、学校の宿題やお家でされているドリル、読書をする時間となります。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火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まではお弁当・水筒の用意をお願いします。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●「一般来館」で利用される際は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17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時までとなります。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昼食は一度帰宅して食べ、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時から来館できます。水筒を必ずお持ちください。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おやつは館で食べず「お持ち帰り」となります。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18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土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は、</a:t>
            </a:r>
            <a:r>
              <a:rPr lang="ja-JP" altLang="en-US" sz="1050" b="0" i="0" dirty="0">
                <a:effectLst/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「京の匠の技を知る！伝統工芸体験」 ～京焼・清水焼の絵付け体験会～</a:t>
            </a:r>
            <a:endParaRPr lang="en-US" altLang="ja-JP" sz="1050" b="0" i="0" dirty="0">
              <a:effectLst/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Noto Sans JP"/>
                <a:ea typeface="ゆず ポップ A [M] Bold" panose="02000609000000000000" pitchFamily="1" charset="-128"/>
              </a:rPr>
              <a:t>　　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があります。内容は</a:t>
            </a:r>
            <a:r>
              <a:rPr kumimoji="1" lang="ja-JP" altLang="en-US" sz="1050" u="sng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湯のみ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に絵付けをします。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当選された方は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13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時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30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分に児童館にお越しください。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ご不明な点等ありましたら、児童館までご連絡ください。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●新年度の学童の申請は、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1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6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日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(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月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)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からとなります。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Web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上の申請をお願いしています。詳細については、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　さくら</a:t>
            </a:r>
            <a:r>
              <a:rPr kumimoji="1" lang="en-US" altLang="ja-JP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days</a:t>
            </a:r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でメールを既に送らせて頂いていますので必ずご確認ください。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5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　</a:t>
            </a:r>
            <a:endParaRPr kumimoji="1" lang="en-US" altLang="ja-JP" sz="105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F8FD9B-F2FF-ABAF-D3DC-BA7C7D5C6FF9}"/>
              </a:ext>
            </a:extLst>
          </p:cNvPr>
          <p:cNvSpPr txBox="1"/>
          <p:nvPr/>
        </p:nvSpPr>
        <p:spPr>
          <a:xfrm>
            <a:off x="7283476" y="5742057"/>
            <a:ext cx="111891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C7E52B-F0C8-1FC6-A445-3A4718AE934C}"/>
              </a:ext>
            </a:extLst>
          </p:cNvPr>
          <p:cNvSpPr txBox="1"/>
          <p:nvPr/>
        </p:nvSpPr>
        <p:spPr>
          <a:xfrm>
            <a:off x="7207813" y="2729395"/>
            <a:ext cx="111891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閉館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ED930B3-8AE1-23C5-4E0E-BB0AD9E3D1FB}"/>
              </a:ext>
            </a:extLst>
          </p:cNvPr>
          <p:cNvSpPr txBox="1"/>
          <p:nvPr/>
        </p:nvSpPr>
        <p:spPr>
          <a:xfrm>
            <a:off x="7283476" y="7104214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体育館であそぼう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4EDD16F-E0CF-BD78-2657-8AE4855FFC3B}"/>
              </a:ext>
            </a:extLst>
          </p:cNvPr>
          <p:cNvSpPr txBox="1"/>
          <p:nvPr/>
        </p:nvSpPr>
        <p:spPr>
          <a:xfrm>
            <a:off x="7944687" y="2521983"/>
            <a:ext cx="100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伝統工芸体験</a:t>
            </a:r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（当選者のみ）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1C567B5-4997-132D-9D64-58F16659FBC2}"/>
              </a:ext>
            </a:extLst>
          </p:cNvPr>
          <p:cNvSpPr txBox="1"/>
          <p:nvPr/>
        </p:nvSpPr>
        <p:spPr>
          <a:xfrm>
            <a:off x="7970172" y="3802281"/>
            <a:ext cx="1162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マンカラ大会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B30116-294C-66D1-BE8C-B76CD433F0E4}"/>
              </a:ext>
            </a:extLst>
          </p:cNvPr>
          <p:cNvSpPr txBox="1"/>
          <p:nvPr/>
        </p:nvSpPr>
        <p:spPr>
          <a:xfrm>
            <a:off x="7055518" y="1697265"/>
            <a:ext cx="1003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詩吟教室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10:30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Calibri" panose="020F0502020204030204" pitchFamily="34" charset="0"/>
              </a:rPr>
              <a:t>～</a:t>
            </a: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495139D-3878-2D6D-738B-36C0A82F6BBD}"/>
              </a:ext>
            </a:extLst>
          </p:cNvPr>
          <p:cNvSpPr/>
          <p:nvPr/>
        </p:nvSpPr>
        <p:spPr>
          <a:xfrm>
            <a:off x="-2825441" y="6907334"/>
            <a:ext cx="1325141" cy="9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9BA879A-1735-F83C-C456-34C3E1D79B60}"/>
              </a:ext>
            </a:extLst>
          </p:cNvPr>
          <p:cNvSpPr txBox="1"/>
          <p:nvPr/>
        </p:nvSpPr>
        <p:spPr>
          <a:xfrm>
            <a:off x="179707" y="3819136"/>
            <a:ext cx="3089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けん玉週間　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日まで→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E3A279F-0B2F-47C9-85DC-2433084F6299}"/>
              </a:ext>
            </a:extLst>
          </p:cNvPr>
          <p:cNvSpPr txBox="1"/>
          <p:nvPr/>
        </p:nvSpPr>
        <p:spPr>
          <a:xfrm>
            <a:off x="8020887" y="6326098"/>
            <a:ext cx="92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太鼓教室 　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3:45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E7CE1B-D9DE-56AA-54DF-6E82D2951EA2}"/>
              </a:ext>
            </a:extLst>
          </p:cNvPr>
          <p:cNvSpPr txBox="1"/>
          <p:nvPr/>
        </p:nvSpPr>
        <p:spPr>
          <a:xfrm>
            <a:off x="-2523529" y="7316694"/>
            <a:ext cx="204645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マンカラ大会は学童クラブとして出席の人のみでエントリーとなります。</a:t>
            </a:r>
            <a:endParaRPr kumimoji="1" lang="en-US" altLang="ja-JP" sz="1000" dirty="0">
              <a:latin typeface="ゆず ポップ A [M] Bold" panose="02000609000000000000" pitchFamily="1" charset="-128"/>
              <a:ea typeface="ゆず ポップ A [M] Bold" panose="02000609000000000000" pitchFamily="1" charset="-128"/>
            </a:endParaRPr>
          </a:p>
          <a:p>
            <a:r>
              <a:rPr kumimoji="1" lang="ja-JP" altLang="en-US" sz="1000" dirty="0">
                <a:latin typeface="ゆず ポップ A [M] Bold" panose="02000609000000000000" pitchFamily="1" charset="-128"/>
                <a:ea typeface="ゆず ポップ A [M] Bold" panose="02000609000000000000" pitchFamily="1" charset="-128"/>
              </a:rPr>
              <a:t>「一般来館」としては参加できません。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C52620D-1EC0-807F-B9E8-66FF461A6371}"/>
              </a:ext>
            </a:extLst>
          </p:cNvPr>
          <p:cNvSpPr/>
          <p:nvPr/>
        </p:nvSpPr>
        <p:spPr>
          <a:xfrm>
            <a:off x="33605" y="25654"/>
            <a:ext cx="6764406" cy="1202166"/>
          </a:xfrm>
          <a:prstGeom prst="rect">
            <a:avLst/>
          </a:prstGeom>
          <a:noFill/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429741"/>
                      <a:gd name="connsiteY0" fmla="*/ 0 h 1202166"/>
                      <a:gd name="connsiteX1" fmla="*/ 520224 w 6429741"/>
                      <a:gd name="connsiteY1" fmla="*/ 0 h 1202166"/>
                      <a:gd name="connsiteX2" fmla="*/ 911854 w 6429741"/>
                      <a:gd name="connsiteY2" fmla="*/ 0 h 1202166"/>
                      <a:gd name="connsiteX3" fmla="*/ 1624971 w 6429741"/>
                      <a:gd name="connsiteY3" fmla="*/ 0 h 1202166"/>
                      <a:gd name="connsiteX4" fmla="*/ 2145195 w 6429741"/>
                      <a:gd name="connsiteY4" fmla="*/ 0 h 1202166"/>
                      <a:gd name="connsiteX5" fmla="*/ 2665420 w 6429741"/>
                      <a:gd name="connsiteY5" fmla="*/ 0 h 1202166"/>
                      <a:gd name="connsiteX6" fmla="*/ 3378537 w 6429741"/>
                      <a:gd name="connsiteY6" fmla="*/ 0 h 1202166"/>
                      <a:gd name="connsiteX7" fmla="*/ 3834464 w 6429741"/>
                      <a:gd name="connsiteY7" fmla="*/ 0 h 1202166"/>
                      <a:gd name="connsiteX8" fmla="*/ 4547580 w 6429741"/>
                      <a:gd name="connsiteY8" fmla="*/ 0 h 1202166"/>
                      <a:gd name="connsiteX9" fmla="*/ 5260697 w 6429741"/>
                      <a:gd name="connsiteY9" fmla="*/ 0 h 1202166"/>
                      <a:gd name="connsiteX10" fmla="*/ 5845219 w 6429741"/>
                      <a:gd name="connsiteY10" fmla="*/ 0 h 1202166"/>
                      <a:gd name="connsiteX11" fmla="*/ 6429741 w 6429741"/>
                      <a:gd name="connsiteY11" fmla="*/ 0 h 1202166"/>
                      <a:gd name="connsiteX12" fmla="*/ 6429741 w 6429741"/>
                      <a:gd name="connsiteY12" fmla="*/ 388700 h 1202166"/>
                      <a:gd name="connsiteX13" fmla="*/ 6429741 w 6429741"/>
                      <a:gd name="connsiteY13" fmla="*/ 753357 h 1202166"/>
                      <a:gd name="connsiteX14" fmla="*/ 6429741 w 6429741"/>
                      <a:gd name="connsiteY14" fmla="*/ 1202166 h 1202166"/>
                      <a:gd name="connsiteX15" fmla="*/ 5845219 w 6429741"/>
                      <a:gd name="connsiteY15" fmla="*/ 1202166 h 1202166"/>
                      <a:gd name="connsiteX16" fmla="*/ 5260697 w 6429741"/>
                      <a:gd name="connsiteY16" fmla="*/ 1202166 h 1202166"/>
                      <a:gd name="connsiteX17" fmla="*/ 4547580 w 6429741"/>
                      <a:gd name="connsiteY17" fmla="*/ 1202166 h 1202166"/>
                      <a:gd name="connsiteX18" fmla="*/ 3963059 w 6429741"/>
                      <a:gd name="connsiteY18" fmla="*/ 1202166 h 1202166"/>
                      <a:gd name="connsiteX19" fmla="*/ 3571429 w 6429741"/>
                      <a:gd name="connsiteY19" fmla="*/ 1202166 h 1202166"/>
                      <a:gd name="connsiteX20" fmla="*/ 3115502 w 6429741"/>
                      <a:gd name="connsiteY20" fmla="*/ 1202166 h 1202166"/>
                      <a:gd name="connsiteX21" fmla="*/ 2402385 w 6429741"/>
                      <a:gd name="connsiteY21" fmla="*/ 1202166 h 1202166"/>
                      <a:gd name="connsiteX22" fmla="*/ 1817863 w 6429741"/>
                      <a:gd name="connsiteY22" fmla="*/ 1202166 h 1202166"/>
                      <a:gd name="connsiteX23" fmla="*/ 1361936 w 6429741"/>
                      <a:gd name="connsiteY23" fmla="*/ 1202166 h 1202166"/>
                      <a:gd name="connsiteX24" fmla="*/ 777414 w 6429741"/>
                      <a:gd name="connsiteY24" fmla="*/ 1202166 h 1202166"/>
                      <a:gd name="connsiteX25" fmla="*/ 0 w 6429741"/>
                      <a:gd name="connsiteY25" fmla="*/ 1202166 h 1202166"/>
                      <a:gd name="connsiteX26" fmla="*/ 0 w 6429741"/>
                      <a:gd name="connsiteY26" fmla="*/ 837509 h 1202166"/>
                      <a:gd name="connsiteX27" fmla="*/ 0 w 6429741"/>
                      <a:gd name="connsiteY27" fmla="*/ 424765 h 1202166"/>
                      <a:gd name="connsiteX28" fmla="*/ 0 w 6429741"/>
                      <a:gd name="connsiteY28" fmla="*/ 0 h 12021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6429741" h="1202166" extrusionOk="0">
                        <a:moveTo>
                          <a:pt x="0" y="0"/>
                        </a:moveTo>
                        <a:cubicBezTo>
                          <a:pt x="243499" y="-23600"/>
                          <a:pt x="334958" y="59620"/>
                          <a:pt x="520224" y="0"/>
                        </a:cubicBezTo>
                        <a:cubicBezTo>
                          <a:pt x="705490" y="-59620"/>
                          <a:pt x="799512" y="45127"/>
                          <a:pt x="911854" y="0"/>
                        </a:cubicBezTo>
                        <a:cubicBezTo>
                          <a:pt x="1024196" y="-45127"/>
                          <a:pt x="1271017" y="67106"/>
                          <a:pt x="1624971" y="0"/>
                        </a:cubicBezTo>
                        <a:cubicBezTo>
                          <a:pt x="1978925" y="-67106"/>
                          <a:pt x="1896712" y="14817"/>
                          <a:pt x="2145195" y="0"/>
                        </a:cubicBezTo>
                        <a:cubicBezTo>
                          <a:pt x="2393678" y="-14817"/>
                          <a:pt x="2470564" y="3562"/>
                          <a:pt x="2665420" y="0"/>
                        </a:cubicBezTo>
                        <a:cubicBezTo>
                          <a:pt x="2860277" y="-3562"/>
                          <a:pt x="3200919" y="67283"/>
                          <a:pt x="3378537" y="0"/>
                        </a:cubicBezTo>
                        <a:cubicBezTo>
                          <a:pt x="3556155" y="-67283"/>
                          <a:pt x="3612499" y="45758"/>
                          <a:pt x="3834464" y="0"/>
                        </a:cubicBezTo>
                        <a:cubicBezTo>
                          <a:pt x="4056429" y="-45758"/>
                          <a:pt x="4345113" y="53576"/>
                          <a:pt x="4547580" y="0"/>
                        </a:cubicBezTo>
                        <a:cubicBezTo>
                          <a:pt x="4750047" y="-53576"/>
                          <a:pt x="4956605" y="10374"/>
                          <a:pt x="5260697" y="0"/>
                        </a:cubicBezTo>
                        <a:cubicBezTo>
                          <a:pt x="5564789" y="-10374"/>
                          <a:pt x="5659724" y="67853"/>
                          <a:pt x="5845219" y="0"/>
                        </a:cubicBezTo>
                        <a:cubicBezTo>
                          <a:pt x="6030714" y="-67853"/>
                          <a:pt x="6217873" y="16864"/>
                          <a:pt x="6429741" y="0"/>
                        </a:cubicBezTo>
                        <a:cubicBezTo>
                          <a:pt x="6441527" y="165900"/>
                          <a:pt x="6420715" y="299414"/>
                          <a:pt x="6429741" y="388700"/>
                        </a:cubicBezTo>
                        <a:cubicBezTo>
                          <a:pt x="6438767" y="477986"/>
                          <a:pt x="6398435" y="614812"/>
                          <a:pt x="6429741" y="753357"/>
                        </a:cubicBezTo>
                        <a:cubicBezTo>
                          <a:pt x="6461047" y="891902"/>
                          <a:pt x="6419119" y="1034684"/>
                          <a:pt x="6429741" y="1202166"/>
                        </a:cubicBezTo>
                        <a:cubicBezTo>
                          <a:pt x="6260941" y="1206296"/>
                          <a:pt x="6108129" y="1191643"/>
                          <a:pt x="5845219" y="1202166"/>
                        </a:cubicBezTo>
                        <a:cubicBezTo>
                          <a:pt x="5582309" y="1212689"/>
                          <a:pt x="5508171" y="1168162"/>
                          <a:pt x="5260697" y="1202166"/>
                        </a:cubicBezTo>
                        <a:cubicBezTo>
                          <a:pt x="5013223" y="1236170"/>
                          <a:pt x="4855389" y="1193296"/>
                          <a:pt x="4547580" y="1202166"/>
                        </a:cubicBezTo>
                        <a:cubicBezTo>
                          <a:pt x="4239771" y="1211036"/>
                          <a:pt x="4140875" y="1184777"/>
                          <a:pt x="3963059" y="1202166"/>
                        </a:cubicBezTo>
                        <a:cubicBezTo>
                          <a:pt x="3785243" y="1219555"/>
                          <a:pt x="3735308" y="1165609"/>
                          <a:pt x="3571429" y="1202166"/>
                        </a:cubicBezTo>
                        <a:cubicBezTo>
                          <a:pt x="3407550" y="1238723"/>
                          <a:pt x="3306465" y="1199379"/>
                          <a:pt x="3115502" y="1202166"/>
                        </a:cubicBezTo>
                        <a:cubicBezTo>
                          <a:pt x="2924539" y="1204953"/>
                          <a:pt x="2740696" y="1149003"/>
                          <a:pt x="2402385" y="1202166"/>
                        </a:cubicBezTo>
                        <a:cubicBezTo>
                          <a:pt x="2064074" y="1255329"/>
                          <a:pt x="2036509" y="1166901"/>
                          <a:pt x="1817863" y="1202166"/>
                        </a:cubicBezTo>
                        <a:cubicBezTo>
                          <a:pt x="1599217" y="1237431"/>
                          <a:pt x="1578908" y="1198651"/>
                          <a:pt x="1361936" y="1202166"/>
                        </a:cubicBezTo>
                        <a:cubicBezTo>
                          <a:pt x="1144964" y="1205681"/>
                          <a:pt x="1045045" y="1140637"/>
                          <a:pt x="777414" y="1202166"/>
                        </a:cubicBezTo>
                        <a:cubicBezTo>
                          <a:pt x="509783" y="1263695"/>
                          <a:pt x="272611" y="1190612"/>
                          <a:pt x="0" y="1202166"/>
                        </a:cubicBezTo>
                        <a:cubicBezTo>
                          <a:pt x="-33887" y="1123573"/>
                          <a:pt x="16116" y="919864"/>
                          <a:pt x="0" y="837509"/>
                        </a:cubicBezTo>
                        <a:cubicBezTo>
                          <a:pt x="-16116" y="755154"/>
                          <a:pt x="4992" y="529569"/>
                          <a:pt x="0" y="424765"/>
                        </a:cubicBezTo>
                        <a:cubicBezTo>
                          <a:pt x="-4992" y="319961"/>
                          <a:pt x="49896" y="122296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6F48C07-95AF-C411-6E85-679000321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331" y="136674"/>
            <a:ext cx="765471" cy="76086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34E97A-83F1-DB6C-F326-F29273964B0E}"/>
              </a:ext>
            </a:extLst>
          </p:cNvPr>
          <p:cNvSpPr/>
          <p:nvPr/>
        </p:nvSpPr>
        <p:spPr>
          <a:xfrm>
            <a:off x="5366568" y="882227"/>
            <a:ext cx="36099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07にくまるフォント" panose="02000900000000000000"/>
              </a:rPr>
              <a:t>HP</a:t>
            </a:r>
            <a:endParaRPr lang="ja-JP" altLang="en-US" sz="1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07にくまるフォント" panose="0200090000000000000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461B3D-8ABA-17AC-6C62-274AE7B3EA4A}"/>
              </a:ext>
            </a:extLst>
          </p:cNvPr>
          <p:cNvSpPr txBox="1"/>
          <p:nvPr/>
        </p:nvSpPr>
        <p:spPr>
          <a:xfrm>
            <a:off x="157012" y="9781903"/>
            <a:ext cx="6563124" cy="2362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♢利用対象：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18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歳未満の子どもとその保護者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♢開館日：月～土曜日（休館日：日曜・祝日・年末年始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／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～１／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♢開館時間：午前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時～午後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分（午後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時以降は中高生の利用時間になります）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♢利用料：無料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実費が必要なものもあります。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♢ランチタイムは平日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です。お気軽にご利用ください。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登録制の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乳幼児クラブや学童クラブ・教室・クラブ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は費用が</a:t>
            </a:r>
            <a:r>
              <a:rPr lang="ja-JP" altLang="en-US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必要なものもあります。</a:t>
            </a:r>
            <a:endParaRPr lang="en-US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〇学童クラブ（登録制）</a:t>
            </a:r>
          </a:p>
          <a:p>
            <a:pPr algn="just">
              <a:lnSpc>
                <a:spcPts val="2000"/>
              </a:lnSpc>
            </a:pP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・就労等で昼間留守家庭の児童（小学１～</a:t>
            </a:r>
            <a:r>
              <a:rPr lang="en-US" alt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年生）の生活や遊びの場です。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詳細は壬生児童館までお問合せください。</a:t>
            </a:r>
            <a:endParaRPr lang="en-US" alt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E467417B-FBD4-0804-C54D-7312E6324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077592"/>
              </p:ext>
            </p:extLst>
          </p:nvPr>
        </p:nvGraphicFramePr>
        <p:xfrm>
          <a:off x="1" y="1271954"/>
          <a:ext cx="6858001" cy="6751618"/>
        </p:xfrm>
        <a:graphic>
          <a:graphicData uri="http://schemas.openxmlformats.org/drawingml/2006/table">
            <a:tbl>
              <a:tblPr/>
              <a:tblGrid>
                <a:gridCol w="690183">
                  <a:extLst>
                    <a:ext uri="{9D8B030D-6E8A-4147-A177-3AD203B41FA5}">
                      <a16:colId xmlns:a16="http://schemas.microsoft.com/office/drawing/2014/main" val="1539642709"/>
                    </a:ext>
                  </a:extLst>
                </a:gridCol>
                <a:gridCol w="1020269">
                  <a:extLst>
                    <a:ext uri="{9D8B030D-6E8A-4147-A177-3AD203B41FA5}">
                      <a16:colId xmlns:a16="http://schemas.microsoft.com/office/drawing/2014/main" val="228295861"/>
                    </a:ext>
                  </a:extLst>
                </a:gridCol>
                <a:gridCol w="990191">
                  <a:extLst>
                    <a:ext uri="{9D8B030D-6E8A-4147-A177-3AD203B41FA5}">
                      <a16:colId xmlns:a16="http://schemas.microsoft.com/office/drawing/2014/main" val="1671111613"/>
                    </a:ext>
                  </a:extLst>
                </a:gridCol>
                <a:gridCol w="1050346">
                  <a:extLst>
                    <a:ext uri="{9D8B030D-6E8A-4147-A177-3AD203B41FA5}">
                      <a16:colId xmlns:a16="http://schemas.microsoft.com/office/drawing/2014/main" val="1884115421"/>
                    </a:ext>
                  </a:extLst>
                </a:gridCol>
                <a:gridCol w="1002441">
                  <a:extLst>
                    <a:ext uri="{9D8B030D-6E8A-4147-A177-3AD203B41FA5}">
                      <a16:colId xmlns:a16="http://schemas.microsoft.com/office/drawing/2014/main" val="1741121903"/>
                    </a:ext>
                  </a:extLst>
                </a:gridCol>
                <a:gridCol w="1038097">
                  <a:extLst>
                    <a:ext uri="{9D8B030D-6E8A-4147-A177-3AD203B41FA5}">
                      <a16:colId xmlns:a16="http://schemas.microsoft.com/office/drawing/2014/main" val="670025085"/>
                    </a:ext>
                  </a:extLst>
                </a:gridCol>
                <a:gridCol w="1066474">
                  <a:extLst>
                    <a:ext uri="{9D8B030D-6E8A-4147-A177-3AD203B41FA5}">
                      <a16:colId xmlns:a16="http://schemas.microsoft.com/office/drawing/2014/main" val="113115090"/>
                    </a:ext>
                  </a:extLst>
                </a:gridCol>
              </a:tblGrid>
              <a:tr h="48804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212368"/>
                  </a:ext>
                </a:extLst>
              </a:tr>
              <a:tr h="671464"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遊戯室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なかよし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 fontAlgn="t"/>
                      <a:r>
                        <a:rPr kumimoji="1" lang="ja-JP" altLang="en-US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r>
                        <a:rPr kumimoji="1" lang="en-US" altLang="ja-JP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図書室</a:t>
                      </a:r>
                      <a:r>
                        <a:rPr kumimoji="1" lang="en-US" altLang="ja-JP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endParaRPr kumimoji="1" lang="en-US" altLang="ja-JP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遊戯室</a:t>
                      </a:r>
                      <a:r>
                        <a:rPr kumimoji="1" lang="en-US" altLang="ja-JP" sz="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にこにこ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図書室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おひさま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のびのびひろば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図書室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en-US" altLang="ja-JP" sz="400" b="0" i="0" u="none" strike="noStrike" dirty="0">
                        <a:solidFill>
                          <a:srgbClr val="000000"/>
                        </a:solidFill>
                        <a:effectLst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  <a:p>
                      <a:pPr algn="ctr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詩吟教室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804668"/>
                  </a:ext>
                </a:extLst>
              </a:tr>
              <a:tr h="55937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畑クラブ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(3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年生以上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野球教室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052174"/>
                  </a:ext>
                </a:extLst>
              </a:tr>
              <a:tr h="702247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遊戯室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なかよし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にこにこ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おひさま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廃油回収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将棋教室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2928083"/>
                  </a:ext>
                </a:extLst>
              </a:tr>
              <a:tr h="47448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 fontAlgn="b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太鼓教室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32700"/>
                  </a:ext>
                </a:extLst>
              </a:tr>
              <a:tr h="800189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  <a:p>
                      <a:pPr algn="l" fontAlgn="t"/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「敬老の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集い」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発表会　　　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太鼓教室　　で出演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する人</a:t>
                      </a:r>
                      <a:r>
                        <a:rPr lang="en-US" altLang="ja-JP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敬老の日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なかよし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たう♪たう♪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ファミリー♪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にこにこ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おひさま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  <a:p>
                      <a:pPr algn="ctr" fontAlgn="t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トランポリン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教室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518612"/>
                  </a:ext>
                </a:extLst>
              </a:tr>
              <a:tr h="663947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閉館</a:t>
                      </a:r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体育館で</a:t>
                      </a: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あそぼう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体育館で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あそぼう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避難訓練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695899"/>
                  </a:ext>
                </a:extLst>
              </a:tr>
              <a:tr h="743204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トランポリンの日</a:t>
                      </a:r>
                      <a:r>
                        <a:rPr kumimoji="1" lang="en-US" altLang="ja-JP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秋分の日</a:t>
                      </a:r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  <a:p>
                      <a:pPr algn="ctr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子育て支援講座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t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「ミブヨガ」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にこにこ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おひさま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822474"/>
                  </a:ext>
                </a:extLst>
              </a:tr>
              <a:tr h="47886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トランポリンの日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年生以上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閉館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トランポリンの日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(1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年生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太鼓教室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畑クラブ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b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(1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・２年生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 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工作の日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062129"/>
                  </a:ext>
                </a:extLst>
              </a:tr>
              <a:tr h="677337"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29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endParaRPr kumimoji="1" lang="en-US" altLang="ja-JP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遊戯室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ja-JP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  <a:p>
                      <a:pPr algn="l" fontAlgn="t"/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  <a:cs typeface="+mn-cs"/>
                        </a:rPr>
                        <a:t>　　なかよし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のびのびひろば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図書室</a:t>
                      </a:r>
                      <a:r>
                        <a:rPr kumimoji="1" lang="en-US" altLang="ja-JP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altLang="ja-JP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ja-JP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104395"/>
                  </a:ext>
                </a:extLst>
              </a:tr>
              <a:tr h="47448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442788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002D42-DC09-AD53-52F8-BBCBB488682B}"/>
              </a:ext>
            </a:extLst>
          </p:cNvPr>
          <p:cNvSpPr txBox="1"/>
          <p:nvPr/>
        </p:nvSpPr>
        <p:spPr>
          <a:xfrm>
            <a:off x="33605" y="8086328"/>
            <a:ext cx="6781601" cy="819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きっずぱぁく</a:t>
            </a: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日時：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1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　無料　　　場所：朱四集会所２階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朱四小学校南東角</a:t>
            </a:r>
            <a:r>
              <a:rPr kumimoji="0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朱四学区の民生児童委員・社協さんが運営されています。乳幼児親子さんならどなたでもご利用できます。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67F21F2-B5CF-3FF6-EF53-E43A081B2970}"/>
              </a:ext>
            </a:extLst>
          </p:cNvPr>
          <p:cNvSpPr txBox="1"/>
          <p:nvPr/>
        </p:nvSpPr>
        <p:spPr>
          <a:xfrm>
            <a:off x="59989" y="8977381"/>
            <a:ext cx="3253987" cy="7562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歌声サークル　「たう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たう</a:t>
            </a:r>
            <a:r>
              <a:rPr kumimoji="0" lang="en-US" altLang="ja-JP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♪</a:t>
            </a: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ファミリー♪」</a:t>
            </a:r>
            <a:endParaRPr kumimoji="0" lang="en-US" altLang="ja-JP" sz="11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17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日（水）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marL="0" marR="0" lvl="0" indent="0" algn="just" defTabSz="9144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歌の好きな方、気軽に声を合わせませんか？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D80A560-F2BA-958F-D58C-58B3670E576A}"/>
              </a:ext>
            </a:extLst>
          </p:cNvPr>
          <p:cNvSpPr txBox="1"/>
          <p:nvPr/>
        </p:nvSpPr>
        <p:spPr>
          <a:xfrm>
            <a:off x="7648102" y="7882330"/>
            <a:ext cx="3301224" cy="1080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★おしらせ★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５月３日（土）～５月６日（火）までのゴールデンウィーク期間中は児童館は閉館します。</a:t>
            </a:r>
            <a:endParaRPr lang="en-US" altLang="ja-JP" sz="12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3544498-19D9-3AA1-3A6E-1071D666285F}"/>
              </a:ext>
            </a:extLst>
          </p:cNvPr>
          <p:cNvSpPr txBox="1"/>
          <p:nvPr/>
        </p:nvSpPr>
        <p:spPr>
          <a:xfrm>
            <a:off x="-1564116" y="4278984"/>
            <a:ext cx="1129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たう♪たう♪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ファミリー♪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844180BF-AE74-27B1-4CE7-676CA5EC0817}"/>
              </a:ext>
            </a:extLst>
          </p:cNvPr>
          <p:cNvSpPr txBox="1"/>
          <p:nvPr/>
        </p:nvSpPr>
        <p:spPr>
          <a:xfrm>
            <a:off x="-1399678" y="5408395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0086FB1-0BAF-E42F-C7EB-7679365C6F54}"/>
              </a:ext>
            </a:extLst>
          </p:cNvPr>
          <p:cNvSpPr txBox="1"/>
          <p:nvPr/>
        </p:nvSpPr>
        <p:spPr>
          <a:xfrm>
            <a:off x="-1316011" y="3259494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E1E5F1-0EEC-B689-14AE-CF3EF7E3DD99}"/>
              </a:ext>
            </a:extLst>
          </p:cNvPr>
          <p:cNvSpPr txBox="1"/>
          <p:nvPr/>
        </p:nvSpPr>
        <p:spPr>
          <a:xfrm>
            <a:off x="-1269588" y="3676292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D6C1E1C-BB6B-6EF2-52D6-C6CD2D1C2CDA}"/>
              </a:ext>
            </a:extLst>
          </p:cNvPr>
          <p:cNvSpPr txBox="1"/>
          <p:nvPr/>
        </p:nvSpPr>
        <p:spPr>
          <a:xfrm>
            <a:off x="-1323641" y="5847959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F85148F-76B5-776A-24A7-2A7C77CAEBC4}"/>
              </a:ext>
            </a:extLst>
          </p:cNvPr>
          <p:cNvSpPr txBox="1"/>
          <p:nvPr/>
        </p:nvSpPr>
        <p:spPr>
          <a:xfrm>
            <a:off x="-1572343" y="4916100"/>
            <a:ext cx="1076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のびのびひろば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遊戯室</a:t>
            </a:r>
            <a:r>
              <a:rPr kumimoji="1" lang="en-US" altLang="ja-JP" sz="7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29C0F0C4-2BF8-C30A-D25C-D3BC480035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191" y="184936"/>
            <a:ext cx="667353" cy="780872"/>
          </a:xfrm>
          <a:prstGeom prst="rect">
            <a:avLst/>
          </a:prstGeom>
        </p:spPr>
      </p:pic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B4368B2-26F1-50C8-0445-C4816FF1CF41}"/>
              </a:ext>
            </a:extLst>
          </p:cNvPr>
          <p:cNvSpPr/>
          <p:nvPr/>
        </p:nvSpPr>
        <p:spPr>
          <a:xfrm>
            <a:off x="5915429" y="930939"/>
            <a:ext cx="80470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07にくまるフォント" panose="02000900000000000000"/>
              </a:rPr>
              <a:t>Instagram</a:t>
            </a:r>
            <a:endParaRPr lang="ja-JP" alt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07にくまるフォント" panose="0200090000000000000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8655A66-5A20-237F-21CE-A77920BDE057}"/>
              </a:ext>
            </a:extLst>
          </p:cNvPr>
          <p:cNvSpPr txBox="1"/>
          <p:nvPr/>
        </p:nvSpPr>
        <p:spPr>
          <a:xfrm>
            <a:off x="3365500" y="8971092"/>
            <a:ext cx="3432511" cy="753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廃油回収</a:t>
            </a:r>
            <a:endParaRPr kumimoji="0" lang="en-US" altLang="ja-JP" sz="11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13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日（土）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児童館前に回収ポリタンクを置いています</a:t>
            </a:r>
            <a:r>
              <a:rPr lang="ja-JP" altLang="en-US" sz="105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694C9E4-A8CE-35B9-A26C-BB01E6A6CEEB}"/>
              </a:ext>
            </a:extLst>
          </p:cNvPr>
          <p:cNvSpPr txBox="1"/>
          <p:nvPr/>
        </p:nvSpPr>
        <p:spPr>
          <a:xfrm>
            <a:off x="2576512" y="3409454"/>
            <a:ext cx="13858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85802564-B67B-8055-0DC0-75B1836125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78" y="419021"/>
            <a:ext cx="804708" cy="804708"/>
          </a:xfrm>
          <a:prstGeom prst="rect">
            <a:avLst/>
          </a:prstGeom>
        </p:spPr>
      </p:pic>
      <p:pic>
        <p:nvPicPr>
          <p:cNvPr id="27" name="図 26" descr="ダニ, 挿絵, 時計, 花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B3772BB4-2C21-3AA9-CDF2-EA9AD2320F0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14740" y="7077938"/>
            <a:ext cx="3919812" cy="7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3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32B4D4A-C803-F18D-CBD1-0B538FCE4AEC}"/>
              </a:ext>
            </a:extLst>
          </p:cNvPr>
          <p:cNvSpPr txBox="1"/>
          <p:nvPr/>
        </p:nvSpPr>
        <p:spPr>
          <a:xfrm>
            <a:off x="0" y="2648019"/>
            <a:ext cx="4270927" cy="2358146"/>
          </a:xfrm>
          <a:prstGeom prst="rect">
            <a:avLst/>
          </a:prstGeom>
          <a:ln cap="rnd">
            <a:solidFill>
              <a:schemeClr val="bg2">
                <a:lumMod val="75000"/>
              </a:schemeClr>
            </a:solidFill>
            <a:prstDash val="lgDash"/>
            <a:beve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〇「のびのびひろば（遊戯室・図書室）」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に遊戯室・図書室で自由遊びができます。</a:t>
            </a:r>
            <a:endParaRPr lang="en-US" altLang="ja-JP" sz="10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おもちゃや絵本があります。ご自由にお使いください。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〇「トランポリンの日」　</a:t>
            </a:r>
            <a:r>
              <a:rPr lang="en-US" altLang="ja-JP" sz="12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22</a:t>
            </a:r>
            <a:r>
              <a:rPr kumimoji="0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日（月）</a:t>
            </a:r>
            <a:endParaRPr kumimoji="0" lang="en-US" altLang="ja-JP" sz="12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対象：乳幼児親子（登録不要・無料）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に遊戯室でトランポリンで遊べます。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♢乳幼児親子の方に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週間に３冊、図書の貸し出しをしています。 　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詳しくは児童館まで問い合わせください。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F35AA-B1FC-0D6F-9E8C-2B814DD09005}"/>
              </a:ext>
            </a:extLst>
          </p:cNvPr>
          <p:cNvSpPr txBox="1"/>
          <p:nvPr/>
        </p:nvSpPr>
        <p:spPr>
          <a:xfrm>
            <a:off x="4360587" y="34469"/>
            <a:ext cx="2283230" cy="562295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2025</a:t>
            </a: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　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乳幼児クラブ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クラブ登録について</a:t>
            </a:r>
            <a:endParaRPr kumimoji="0" lang="en-US" altLang="ja-JP" sz="14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5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申し込み受付中です。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定員になり次第締め切ります。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登録をご希望の方は、児童館まで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お問合せください。</a:t>
            </a:r>
            <a:endParaRPr kumimoji="0" lang="en-US" altLang="ja-JP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5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なかよしクラス 　毎週火曜日 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 defTabSz="914400">
              <a:lnSpc>
                <a:spcPct val="150000"/>
              </a:lnSpc>
              <a:defRPr/>
            </a:pP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11:</a:t>
            </a: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３０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歳児以上～就学前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endParaRPr lang="en-US" altLang="ja-JP" sz="10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・にこにこクラス　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毎週木曜日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11:</a:t>
            </a:r>
            <a:r>
              <a:rPr lang="en-US" altLang="ja-JP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</a:t>
            </a:r>
            <a:endParaRPr kumimoji="0" lang="ja-JP" altLang="en-US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歳児低月齢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・おひさまクラス　毎週金曜日</a:t>
            </a: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10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11:</a:t>
            </a:r>
            <a:r>
              <a:rPr lang="en-US" altLang="ja-JP" sz="1000" b="1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15</a:t>
            </a:r>
            <a:endParaRPr kumimoji="0" lang="ja-JP" altLang="en-US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00" b="1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０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歳児高月齢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年間</a:t>
            </a:r>
            <a:r>
              <a:rPr kumimoji="0" lang="en-US" altLang="ja-JP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300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円</a:t>
            </a:r>
            <a:endParaRPr kumimoji="0" lang="en-US" altLang="ja-JP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年会費 </a:t>
            </a:r>
            <a:r>
              <a:rPr kumimoji="0" lang="en-US" altLang="ja-JP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…</a:t>
            </a:r>
            <a:r>
              <a:rPr kumimoji="0" lang="ja-JP" altLang="en-US" sz="900" b="1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登録用紙と一緒にお支払い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r>
              <a:rPr lang="ja-JP" altLang="en-US" sz="900" kern="1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</a:t>
            </a:r>
            <a:r>
              <a:rPr kumimoji="0" lang="ja-JP" altLang="en-US" sz="9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ください。</a:t>
            </a:r>
            <a:endParaRPr kumimoji="0" lang="en-US" altLang="ja-JP" sz="9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ct val="150000"/>
              </a:lnSpc>
              <a:defRPr/>
            </a:pPr>
            <a:endParaRPr lang="en-US" altLang="ja-JP" sz="900" kern="1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6D805E-CF53-C9BF-740A-12F27D29ADDF}"/>
              </a:ext>
            </a:extLst>
          </p:cNvPr>
          <p:cNvSpPr txBox="1"/>
          <p:nvPr/>
        </p:nvSpPr>
        <p:spPr>
          <a:xfrm>
            <a:off x="29885" y="5050411"/>
            <a:ext cx="3991990" cy="7063472"/>
          </a:xfrm>
          <a:prstGeom prst="roundRect">
            <a:avLst>
              <a:gd name="adj" fmla="val 2727"/>
            </a:avLst>
          </a:prstGeom>
          <a:noFill/>
          <a:ln>
            <a:solidFill>
              <a:schemeClr val="tx1"/>
            </a:solidFill>
          </a:ln>
        </p:spPr>
        <p:txBody>
          <a:bodyPr wrap="square" lIns="90000" tIns="0" rIns="9000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～◎は登録制の教室です。～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◎詩吟教室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10:30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図書室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◎太鼓教室　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11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木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25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木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　　　　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3:45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中京地域体育館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(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児童館集合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)</a:t>
            </a: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◎将棋教室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11:15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育成室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◎畑クラブ　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4:00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年生以上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3:30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　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4:00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年生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◎トランポリン教室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10:15</a:t>
            </a: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グループ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11:05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遊戯室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◎「いい～んですクラブ」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メンバー募集中です。興味のある人は児童館まで☆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～〇登録なしで参加できます。～</a:t>
            </a:r>
            <a:endParaRPr kumimoji="0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</a:t>
            </a: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体育館であそぼう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17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日（水）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3:30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中京地域体育館（児童館集合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18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（木）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3:30</a:t>
            </a:r>
            <a:r>
              <a:rPr kumimoji="0" lang="ja-JP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中京地域体育館（児童館集合）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〇野球教室　　　　　　　　　　　　　　　　　　　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日（土）３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:30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中京地域体育館（児童館集合）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lvl="0" defTabSz="914400">
              <a:defRPr/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〇けん玉週間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>
              <a:defRPr/>
            </a:pP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日（月）～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defTabSz="914400"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○トランポリンの日</a:t>
            </a:r>
            <a:endParaRPr lang="en-US" altLang="ja-JP" sz="12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22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日（月）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年生以上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24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日（水）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：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30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0" lang="en-US" altLang="ja-JP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1</a:t>
            </a:r>
            <a:r>
              <a:rPr kumimoji="0" lang="ja-JP" altLang="en-US" sz="12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年生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〇工作の日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土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1:30</a:t>
            </a:r>
            <a:r>
              <a:rPr lang="ja-JP" altLang="en-US" sz="12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育成室</a:t>
            </a:r>
            <a:endParaRPr kumimoji="0" lang="en-US" altLang="ja-JP" sz="12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84034F-DA7B-5660-861E-03C460333F96}"/>
              </a:ext>
            </a:extLst>
          </p:cNvPr>
          <p:cNvSpPr txBox="1"/>
          <p:nvPr/>
        </p:nvSpPr>
        <p:spPr>
          <a:xfrm>
            <a:off x="4021875" y="5701665"/>
            <a:ext cx="2684581" cy="3990499"/>
          </a:xfrm>
          <a:prstGeom prst="roundRect">
            <a:avLst>
              <a:gd name="adj" fmla="val 7811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★一般来館で利用のみなさんへ★</a:t>
            </a:r>
            <a:endParaRPr kumimoji="0" lang="en-US" altLang="ja-JP" sz="1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・初回時に「利用者票」の記入を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お願いしています。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・来館したら、玄関で名前を書いて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・学校からお家に帰ってランドセルを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置いてから遊びに来てください。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・水筒（お茶・水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を持ってきて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i="0" u="none" strike="noStrike" kern="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ください。</a:t>
            </a:r>
            <a:endParaRPr kumimoji="0" lang="en-US" altLang="ja-JP" sz="110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・おかしや食べ物は児童館の中では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食べないでください。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・ゲームや携帯電話、貴重品やカギは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事務室で預かります。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・おもちゃは大切にあつかい、使った</a:t>
            </a:r>
            <a:endParaRPr lang="en-US" altLang="ja-JP" sz="1100" kern="0" noProof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kern="0" noProof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後は片づけましょう</a:t>
            </a:r>
            <a:r>
              <a:rPr lang="ja-JP" altLang="en-US" sz="1100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39EC03-1DF9-D86F-FED5-C5E30DD2E038}"/>
              </a:ext>
            </a:extLst>
          </p:cNvPr>
          <p:cNvSpPr txBox="1"/>
          <p:nvPr/>
        </p:nvSpPr>
        <p:spPr>
          <a:xfrm>
            <a:off x="29885" y="35056"/>
            <a:ext cx="4300814" cy="2568717"/>
          </a:xfrm>
          <a:prstGeom prst="rect">
            <a:avLst/>
          </a:prstGeom>
          <a:noFill/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子育て支援講座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～ミブヨガ～</a:t>
            </a:r>
            <a:endParaRPr kumimoji="1" lang="en-US" altLang="ja-JP" sz="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10:30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持ち物：ヨガマット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or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バスタオル</a:t>
            </a:r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飲み物、動きやすい服装</a:t>
            </a:r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申込：事前申込制　</a:t>
            </a:r>
            <a:r>
              <a:rPr kumimoji="1"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</a:t>
            </a:r>
            <a:endParaRPr kumimoji="1"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今の自分の体と向き合って、体をゆっくりほぐしませんか？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心も体もリラックスして過ごしていけたらいいですね♪</a:t>
            </a:r>
          </a:p>
          <a:p>
            <a:pPr>
              <a:lnSpc>
                <a:spcPct val="1500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毎年大人気の講座です！ご希望の方はお早めにお申し込み下さい。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6C6FBD-CF7B-000B-A827-56E61E073C76}"/>
              </a:ext>
            </a:extLst>
          </p:cNvPr>
          <p:cNvSpPr txBox="1"/>
          <p:nvPr/>
        </p:nvSpPr>
        <p:spPr>
          <a:xfrm>
            <a:off x="-3010553" y="9994799"/>
            <a:ext cx="2772000" cy="815608"/>
          </a:xfrm>
          <a:prstGeom prst="rect">
            <a:avLst/>
          </a:prstGeom>
          <a:noFill/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～お知らせ～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まで小学校夏季休暇のため、のびのびひろば・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ランチタイムはお休みします。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073B411-81C9-F793-B66E-786C21996F51}"/>
              </a:ext>
            </a:extLst>
          </p:cNvPr>
          <p:cNvSpPr txBox="1"/>
          <p:nvPr/>
        </p:nvSpPr>
        <p:spPr>
          <a:xfrm>
            <a:off x="-4152774" y="914641"/>
            <a:ext cx="3650439" cy="24391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みぶミニフリーマーケット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開催します♪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10:30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</a:p>
          <a:p>
            <a:pPr algn="ctr"/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場所：壬生児童館　遊戯室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おもちゃ・衣類・その他日用品や手作り品など、思わぬ掘り出し物が見つかるかも！？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お気軽にお越しください♪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4D211C0-0A49-4B9E-1DCC-011C5F0A4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712" y="436272"/>
            <a:ext cx="1494576" cy="149457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2337E8F-0C14-DDC4-5126-E704DC6EB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708" y="3353770"/>
            <a:ext cx="1103993" cy="110399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BEAF896-53E3-39A2-96EB-C40036A7F065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39059" y="9896634"/>
            <a:ext cx="2450212" cy="167646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E090214-DDFA-FBF5-9C5C-C7D9921983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8320" y="10610998"/>
            <a:ext cx="1433384" cy="143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4443</TotalTime>
  <Words>2927</Words>
  <Application>Microsoft Office PowerPoint</Application>
  <PresentationFormat>ワイド画面</PresentationFormat>
  <Paragraphs>325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07にくまるフォント</vt:lpstr>
      <vt:lpstr>07やさしさゴシック手書き</vt:lpstr>
      <vt:lpstr>HGP創英角ﾎﾟｯﾌﾟ体</vt:lpstr>
      <vt:lpstr>HG丸ｺﾞｼｯｸM-PRO</vt:lpstr>
      <vt:lpstr>Meiryo UI</vt:lpstr>
      <vt:lpstr>Noto Sans JP</vt:lpstr>
      <vt:lpstr>ゆず ポップ A [M] Bold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mibu1-PC</dc:creator>
  <cp:lastModifiedBy>mibu@kyo-yancha.ne.jp</cp:lastModifiedBy>
  <cp:revision>296</cp:revision>
  <cp:lastPrinted>2025-08-21T03:44:24Z</cp:lastPrinted>
  <dcterms:created xsi:type="dcterms:W3CDTF">2021-05-21T02:13:57Z</dcterms:created>
  <dcterms:modified xsi:type="dcterms:W3CDTF">2025-08-23T05:19:26Z</dcterms:modified>
</cp:coreProperties>
</file>